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68" r:id="rId5"/>
    <p:sldId id="425" r:id="rId6"/>
    <p:sldId id="448" r:id="rId7"/>
    <p:sldId id="400" r:id="rId8"/>
    <p:sldId id="395" r:id="rId9"/>
    <p:sldId id="436" r:id="rId10"/>
    <p:sldId id="428" r:id="rId11"/>
    <p:sldId id="433" r:id="rId12"/>
    <p:sldId id="434" r:id="rId13"/>
    <p:sldId id="435" r:id="rId14"/>
    <p:sldId id="449" r:id="rId15"/>
    <p:sldId id="450" r:id="rId16"/>
    <p:sldId id="443" r:id="rId17"/>
    <p:sldId id="451" r:id="rId18"/>
    <p:sldId id="452" r:id="rId19"/>
    <p:sldId id="453" r:id="rId20"/>
    <p:sldId id="447" r:id="rId21"/>
    <p:sldId id="454" r:id="rId22"/>
    <p:sldId id="35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694" y="34"/>
      </p:cViewPr>
      <p:guideLst/>
    </p:cSldViewPr>
  </p:slideViewPr>
  <p:notesTextViewPr>
    <p:cViewPr>
      <p:scale>
        <a:sx n="1" d="1"/>
        <a:sy n="1" d="1"/>
      </p:scale>
      <p:origin x="0" y="0"/>
    </p:cViewPr>
  </p:notesTextViewPr>
  <p:notesViewPr>
    <p:cSldViewPr snapToGrid="0">
      <p:cViewPr varScale="1">
        <p:scale>
          <a:sx n="65" d="100"/>
          <a:sy n="65" d="100"/>
        </p:scale>
        <p:origin x="3091"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hdella\Desktop\GW_Social%20Interven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C333-4596-BBE7-6E62B8B852BA}"/>
            </c:ext>
          </c:extLst>
        </c:ser>
        <c:ser>
          <c:idx val="3"/>
          <c:order val="1"/>
          <c:tx>
            <c:strRef>
              <c:f>'Electrical Demand Profile'!$C$1</c:f>
              <c:strCache>
                <c:ptCount val="1"/>
                <c:pt idx="0">
                  <c:v>Electrcity Demand (GW)</c:v>
                </c:pt>
              </c:strCache>
            </c:strRef>
          </c:tx>
          <c:spPr>
            <a:solidFill>
              <a:srgbClr val="00B0F0"/>
            </a:solidFill>
            <a:ln w="41275">
              <a:noFill/>
            </a:ln>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extLst>
            <c:ext xmlns:c16="http://schemas.microsoft.com/office/drawing/2014/chart" uri="{C3380CC4-5D6E-409C-BE32-E72D297353CC}">
              <c16:uniqueId val="{00000001-C333-4596-BBE7-6E62B8B852BA}"/>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C333-4596-BBE7-6E62B8B852BA}"/>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0070C0"/>
              </a:solidFill>
              <a:round/>
            </a:ln>
            <a:effectLst/>
          </c:spPr>
          <c:marker>
            <c:symbol val="none"/>
          </c:marker>
          <c:cat>
            <c:numRef>
              <c:f>'Gas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'Gas Demand Profile'!$C$2:$C$25</c:f>
              <c:numCache>
                <c:formatCode>General</c:formatCode>
                <c:ptCount val="24"/>
                <c:pt idx="0">
                  <c:v>1.1349396019444444</c:v>
                </c:pt>
                <c:pt idx="1">
                  <c:v>0.87039436166666662</c:v>
                </c:pt>
                <c:pt idx="2">
                  <c:v>0.93615440388888882</c:v>
                </c:pt>
                <c:pt idx="3">
                  <c:v>0.98130654555555552</c:v>
                </c:pt>
                <c:pt idx="4">
                  <c:v>0.88833944361111106</c:v>
                </c:pt>
                <c:pt idx="5">
                  <c:v>0.84781829083333338</c:v>
                </c:pt>
                <c:pt idx="6">
                  <c:v>0.63956272049999996</c:v>
                </c:pt>
                <c:pt idx="7">
                  <c:v>0.88174028444444441</c:v>
                </c:pt>
                <c:pt idx="8">
                  <c:v>1.1392232666666666</c:v>
                </c:pt>
                <c:pt idx="9">
                  <c:v>1.1995418969444445</c:v>
                </c:pt>
                <c:pt idx="10">
                  <c:v>1.2297590994444445</c:v>
                </c:pt>
                <c:pt idx="11">
                  <c:v>1.2257069841666666</c:v>
                </c:pt>
                <c:pt idx="12">
                  <c:v>1.1878486499999998</c:v>
                </c:pt>
                <c:pt idx="13">
                  <c:v>1.0388465824999999</c:v>
                </c:pt>
                <c:pt idx="14">
                  <c:v>1.0380361594444443</c:v>
                </c:pt>
                <c:pt idx="15">
                  <c:v>1.0842302736111109</c:v>
                </c:pt>
                <c:pt idx="16">
                  <c:v>1.1718717383333332</c:v>
                </c:pt>
                <c:pt idx="17">
                  <c:v>1.1943320344444444</c:v>
                </c:pt>
                <c:pt idx="18">
                  <c:v>1.240410373888889</c:v>
                </c:pt>
                <c:pt idx="19">
                  <c:v>1.2863729386111111</c:v>
                </c:pt>
                <c:pt idx="20">
                  <c:v>1.2948244933333333</c:v>
                </c:pt>
                <c:pt idx="21">
                  <c:v>1.3050126688888888</c:v>
                </c:pt>
                <c:pt idx="22">
                  <c:v>1.2651861644444444</c:v>
                </c:pt>
                <c:pt idx="23">
                  <c:v>1.2033624627777777</c:v>
                </c:pt>
              </c:numCache>
            </c:numRef>
          </c:val>
          <c:smooth val="0"/>
          <c:extLst>
            <c:ext xmlns:c16="http://schemas.microsoft.com/office/drawing/2014/chart" uri="{C3380CC4-5D6E-409C-BE32-E72D297353CC}">
              <c16:uniqueId val="{00000003-C333-4596-BBE7-6E62B8B852BA}"/>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Gas</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4442257217847"/>
          <c:y val="4.8269136401009237E-2"/>
          <c:w val="0.83492043963254592"/>
          <c:h val="0.74293778910191133"/>
        </c:manualLayout>
      </c:layout>
      <c:barChart>
        <c:barDir val="col"/>
        <c:grouping val="clustered"/>
        <c:varyColors val="0"/>
        <c:ser>
          <c:idx val="2"/>
          <c:order val="0"/>
          <c:tx>
            <c:strRef>
              <c:f>'Electrical Demand Profile'!$B$1</c:f>
              <c:strCache>
                <c:ptCount val="1"/>
                <c:pt idx="0">
                  <c:v>Base load Electrcity Demand</c:v>
                </c:pt>
              </c:strCache>
            </c:strRef>
          </c:tx>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0-3DB5-44F3-852D-5A86A93BCB6E}"/>
            </c:ext>
          </c:extLst>
        </c:ser>
        <c:ser>
          <c:idx val="3"/>
          <c:order val="1"/>
          <c:tx>
            <c:strRef>
              <c:f>'Electrical Demand Profile'!$C$1</c:f>
              <c:strCache>
                <c:ptCount val="1"/>
                <c:pt idx="0">
                  <c:v>Electrcity Demand (GW)</c:v>
                </c:pt>
              </c:strCache>
            </c:strRef>
          </c:tx>
          <c:spPr>
            <a:solidFill>
              <a:srgbClr val="FF9999"/>
            </a:solidFill>
            <a:ln w="41275">
              <a:noFill/>
            </a:ln>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extLst>
            <c:ext xmlns:c16="http://schemas.microsoft.com/office/drawing/2014/chart" uri="{C3380CC4-5D6E-409C-BE32-E72D297353CC}">
              <c16:uniqueId val="{00000001-3DB5-44F3-852D-5A86A93BCB6E}"/>
            </c:ext>
          </c:extLst>
        </c:ser>
        <c:ser>
          <c:idx val="0"/>
          <c:order val="2"/>
          <c:tx>
            <c:strRef>
              <c:f>'Electrical Demand Profile'!$B$1</c:f>
              <c:strCache>
                <c:ptCount val="1"/>
                <c:pt idx="0">
                  <c:v>Base load Electrcity Demand</c:v>
                </c:pt>
              </c:strCache>
            </c:strRef>
          </c:tx>
          <c:spPr>
            <a:ln w="28575" cap="rnd">
              <a:solidFill>
                <a:schemeClr val="accent2"/>
              </a:solidFill>
              <a:round/>
            </a:ln>
            <a:effectLst/>
          </c:spPr>
          <c:invertIfNegative val="0"/>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Profile'!$B$2:$B$25</c:f>
            </c:numRef>
          </c:val>
          <c:extLst>
            <c:ext xmlns:c16="http://schemas.microsoft.com/office/drawing/2014/chart" uri="{C3380CC4-5D6E-409C-BE32-E72D297353CC}">
              <c16:uniqueId val="{00000002-3DB5-44F3-852D-5A86A93BCB6E}"/>
            </c:ext>
          </c:extLst>
        </c:ser>
        <c:dLbls>
          <c:showLegendKey val="0"/>
          <c:showVal val="0"/>
          <c:showCatName val="0"/>
          <c:showSerName val="0"/>
          <c:showPercent val="0"/>
          <c:showBubbleSize val="0"/>
        </c:dLbls>
        <c:gapWidth val="150"/>
        <c:axId val="636549760"/>
        <c:axId val="874749784"/>
      </c:barChart>
      <c:lineChart>
        <c:grouping val="standard"/>
        <c:varyColors val="0"/>
        <c:ser>
          <c:idx val="1"/>
          <c:order val="3"/>
          <c:tx>
            <c:strRef>
              <c:f>'Electrical Demand Profile'!$C$1</c:f>
              <c:strCache>
                <c:ptCount val="1"/>
                <c:pt idx="0">
                  <c:v>Electrcity Demand (GW)</c:v>
                </c:pt>
              </c:strCache>
            </c:strRef>
          </c:tx>
          <c:spPr>
            <a:ln w="41275" cap="rnd">
              <a:solidFill>
                <a:srgbClr val="FF0000"/>
              </a:solidFill>
              <a:round/>
            </a:ln>
            <a:effectLst/>
          </c:spPr>
          <c:marker>
            <c:symbol val="none"/>
          </c:marker>
          <c:cat>
            <c:numRef>
              <c:f>'Electrical Demand Profile'!$A$2:$A$25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'Electrical Demand Profile'!$C$2:$C$25</c:f>
              <c:numCache>
                <c:formatCode>General</c:formatCode>
                <c:ptCount val="24"/>
                <c:pt idx="0">
                  <c:v>0.22567000000000001</c:v>
                </c:pt>
                <c:pt idx="1">
                  <c:v>0.21662000000000001</c:v>
                </c:pt>
                <c:pt idx="2">
                  <c:v>0.22374000000000002</c:v>
                </c:pt>
                <c:pt idx="3">
                  <c:v>0.21596000000000007</c:v>
                </c:pt>
                <c:pt idx="4">
                  <c:v>0.21023000000000006</c:v>
                </c:pt>
                <c:pt idx="5">
                  <c:v>0.20644999999999999</c:v>
                </c:pt>
                <c:pt idx="6">
                  <c:v>0.22032000000000002</c:v>
                </c:pt>
                <c:pt idx="7">
                  <c:v>0.24868000000000004</c:v>
                </c:pt>
                <c:pt idx="8">
                  <c:v>0.30563000000000007</c:v>
                </c:pt>
                <c:pt idx="9">
                  <c:v>0.31883999999999985</c:v>
                </c:pt>
                <c:pt idx="10">
                  <c:v>0.32512999999999992</c:v>
                </c:pt>
                <c:pt idx="11">
                  <c:v>0.33287999999999995</c:v>
                </c:pt>
                <c:pt idx="12">
                  <c:v>0.32449</c:v>
                </c:pt>
                <c:pt idx="13">
                  <c:v>0.31157000000000007</c:v>
                </c:pt>
                <c:pt idx="14">
                  <c:v>0.30814000000000002</c:v>
                </c:pt>
                <c:pt idx="15">
                  <c:v>0.30328000000000005</c:v>
                </c:pt>
                <c:pt idx="16">
                  <c:v>0.30288999999999988</c:v>
                </c:pt>
                <c:pt idx="17">
                  <c:v>0.31055999999999995</c:v>
                </c:pt>
                <c:pt idx="18">
                  <c:v>0.31949999999999995</c:v>
                </c:pt>
                <c:pt idx="19">
                  <c:v>0.33125999999999994</c:v>
                </c:pt>
                <c:pt idx="20">
                  <c:v>0.31066000000000005</c:v>
                </c:pt>
                <c:pt idx="21">
                  <c:v>0.28632000000000007</c:v>
                </c:pt>
                <c:pt idx="22">
                  <c:v>0.2619200000000001</c:v>
                </c:pt>
                <c:pt idx="23">
                  <c:v>0.23422000000000009</c:v>
                </c:pt>
              </c:numCache>
            </c:numRef>
          </c:val>
          <c:smooth val="0"/>
          <c:extLst>
            <c:ext xmlns:c16="http://schemas.microsoft.com/office/drawing/2014/chart" uri="{C3380CC4-5D6E-409C-BE32-E72D297353CC}">
              <c16:uniqueId val="{00000003-3DB5-44F3-852D-5A86A93BCB6E}"/>
            </c:ext>
          </c:extLst>
        </c:ser>
        <c:dLbls>
          <c:showLegendKey val="0"/>
          <c:showVal val="0"/>
          <c:showCatName val="0"/>
          <c:showSerName val="0"/>
          <c:showPercent val="0"/>
          <c:showBubbleSize val="0"/>
        </c:dLbls>
        <c:marker val="1"/>
        <c:smooth val="0"/>
        <c:axId val="797536792"/>
        <c:axId val="797539672"/>
      </c:lineChart>
      <c:catAx>
        <c:axId val="63654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Time (Hour)</a:t>
                </a:r>
              </a:p>
            </c:rich>
          </c:tx>
          <c:layout>
            <c:manualLayout>
              <c:xMode val="edge"/>
              <c:yMode val="edge"/>
              <c:x val="0.47131397637795275"/>
              <c:y val="0.8629419109816747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4749784"/>
        <c:crosses val="autoZero"/>
        <c:auto val="1"/>
        <c:lblAlgn val="ctr"/>
        <c:lblOffset val="100"/>
        <c:noMultiLvlLbl val="0"/>
      </c:catAx>
      <c:valAx>
        <c:axId val="874749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Electricity</a:t>
                </a:r>
                <a:r>
                  <a:rPr lang="en-US" sz="1400" baseline="0"/>
                  <a:t> Demand (GWh)</a:t>
                </a:r>
                <a:endParaRPr lang="en-US" sz="1400"/>
              </a:p>
            </c:rich>
          </c:tx>
          <c:layout>
            <c:manualLayout>
              <c:xMode val="edge"/>
              <c:yMode val="edge"/>
              <c:x val="8.1123687664041988E-3"/>
              <c:y val="0.133746307612038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36549760"/>
        <c:crosses val="autoZero"/>
        <c:crossBetween val="between"/>
      </c:valAx>
      <c:valAx>
        <c:axId val="797539672"/>
        <c:scaling>
          <c:orientation val="minMax"/>
        </c:scaling>
        <c:delete val="1"/>
        <c:axPos val="r"/>
        <c:numFmt formatCode="General" sourceLinked="1"/>
        <c:majorTickMark val="out"/>
        <c:minorTickMark val="none"/>
        <c:tickLblPos val="nextTo"/>
        <c:crossAx val="797536792"/>
        <c:crosses val="max"/>
        <c:crossBetween val="between"/>
      </c:valAx>
      <c:catAx>
        <c:axId val="797536792"/>
        <c:scaling>
          <c:orientation val="minMax"/>
        </c:scaling>
        <c:delete val="1"/>
        <c:axPos val="b"/>
        <c:numFmt formatCode="General" sourceLinked="1"/>
        <c:majorTickMark val="out"/>
        <c:minorTickMark val="none"/>
        <c:tickLblPos val="nextTo"/>
        <c:crossAx val="797539672"/>
        <c:crosses val="autoZero"/>
        <c:auto val="1"/>
        <c:lblAlgn val="ctr"/>
        <c:lblOffset val="100"/>
        <c:noMultiLvlLbl val="0"/>
      </c:catAx>
    </c:plotArea>
    <c:plotVisOnly val="1"/>
    <c:dispBlanksAs val="gap"/>
    <c:showDLblsOverMax val="0"/>
  </c:chart>
  <c:spPr>
    <a:solidFill>
      <a:schemeClr val="bg1"/>
    </a:solidFill>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31EF4-3CEB-4D07-9D14-D711D3C9A0EF}" type="datetime1">
              <a:rPr lang="en-GB" smtClean="0"/>
              <a:t>07/05/2025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90B093-BEE3-4CED-8BA3-2B5135295283}" type="slidenum">
              <a:rPr lang="en-US" smtClean="0"/>
              <a:t>‹#›</a:t>
            </a:fld>
            <a:endParaRPr lang="en-US"/>
          </a:p>
        </p:txBody>
      </p:sp>
    </p:spTree>
    <p:extLst>
      <p:ext uri="{BB962C8B-B14F-4D97-AF65-F5344CB8AC3E}">
        <p14:creationId xmlns:p14="http://schemas.microsoft.com/office/powerpoint/2010/main" val="3032629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834C-82FB-42FA-AAF7-9DB3474705AA}" type="datetime1">
              <a:rPr lang="en-GB" smtClean="0"/>
              <a:t>07/05/2025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30C07-98A7-4A1F-8E42-1BB1D18386AB}" type="slidenum">
              <a:rPr lang="en-GB" smtClean="0"/>
              <a:t>‹#›</a:t>
            </a:fld>
            <a:endParaRPr lang="en-GB"/>
          </a:p>
        </p:txBody>
      </p:sp>
    </p:spTree>
    <p:extLst>
      <p:ext uri="{BB962C8B-B14F-4D97-AF65-F5344CB8AC3E}">
        <p14:creationId xmlns:p14="http://schemas.microsoft.com/office/powerpoint/2010/main" val="2832021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4FDFF-4AB8-44E7-A602-3A31A30547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8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7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5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39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62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42C1-5EF6-21CD-A3E9-BF092B49B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53A32-66E0-D4AA-AECC-AC6EA0F06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D22679-C5F0-5C24-01A6-E9F0497B8C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452393-A055-398A-6AC0-131A45C457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582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6BB0-CE3F-81B0-ECD3-8DC3E9BF4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E1C53-2266-A8B7-523C-4D1AA2911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D2B78-A247-362E-8738-05DA4E3A97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CEFE34-2516-AC50-8169-01B6CBB9E01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44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88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54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0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3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28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35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94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00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74AB2D-0383-4157-88BE-7AC6E9611066}"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977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21" name="Picture 20" descr="Text&#10;&#10;Description automatically generated">
            <a:extLst>
              <a:ext uri="{FF2B5EF4-FFF2-40B4-BE49-F238E27FC236}">
                <a16:creationId xmlns:a16="http://schemas.microsoft.com/office/drawing/2014/main" id="{0B9C8C88-946D-DC7A-B5CB-080C062E12A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22" name="Picture 21" descr="A picture containing font, text, graphics, screenshot&#10;&#10;Description automatically generated">
            <a:extLst>
              <a:ext uri="{FF2B5EF4-FFF2-40B4-BE49-F238E27FC236}">
                <a16:creationId xmlns:a16="http://schemas.microsoft.com/office/drawing/2014/main" id="{949374D3-F909-619A-B99D-3856879CA70F}"/>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23" name="Picture 22" descr="Text, letter&#10;&#10;Description automatically generated">
            <a:extLst>
              <a:ext uri="{FF2B5EF4-FFF2-40B4-BE49-F238E27FC236}">
                <a16:creationId xmlns:a16="http://schemas.microsoft.com/office/drawing/2014/main" id="{4F26EAEA-393B-481F-F83B-0FE41544EB8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24" name="Group 23">
            <a:extLst>
              <a:ext uri="{FF2B5EF4-FFF2-40B4-BE49-F238E27FC236}">
                <a16:creationId xmlns:a16="http://schemas.microsoft.com/office/drawing/2014/main" id="{3E1D69DD-E1CC-F610-4E3E-CB69CB50FA4A}"/>
              </a:ext>
            </a:extLst>
          </p:cNvPr>
          <p:cNvGrpSpPr/>
          <p:nvPr userDrawn="1"/>
        </p:nvGrpSpPr>
        <p:grpSpPr>
          <a:xfrm>
            <a:off x="4869136" y="3457"/>
            <a:ext cx="7322864" cy="1277133"/>
            <a:chOff x="4869136" y="3457"/>
            <a:chExt cx="7322864" cy="1277133"/>
          </a:xfrm>
        </p:grpSpPr>
        <p:grpSp>
          <p:nvGrpSpPr>
            <p:cNvPr id="25" name="Group 24">
              <a:extLst>
                <a:ext uri="{FF2B5EF4-FFF2-40B4-BE49-F238E27FC236}">
                  <a16:creationId xmlns:a16="http://schemas.microsoft.com/office/drawing/2014/main" id="{E3C026D4-D364-76A7-7B42-B8E26A1F9B31}"/>
                </a:ext>
              </a:extLst>
            </p:cNvPr>
            <p:cNvGrpSpPr/>
            <p:nvPr/>
          </p:nvGrpSpPr>
          <p:grpSpPr>
            <a:xfrm>
              <a:off x="4869136" y="3457"/>
              <a:ext cx="7322864" cy="809089"/>
              <a:chOff x="3970612" y="30974"/>
              <a:chExt cx="7322864" cy="809089"/>
            </a:xfrm>
          </p:grpSpPr>
          <p:pic>
            <p:nvPicPr>
              <p:cNvPr id="31" name="Picture 30" descr="Text&#10;&#10;Description automatically generated">
                <a:extLst>
                  <a:ext uri="{FF2B5EF4-FFF2-40B4-BE49-F238E27FC236}">
                    <a16:creationId xmlns:a16="http://schemas.microsoft.com/office/drawing/2014/main" id="{90DF64B0-8F87-7F51-D394-ADCED2591BB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32" name="Picture 31" descr="Text&#10;&#10;Description automatically generated">
                <a:extLst>
                  <a:ext uri="{FF2B5EF4-FFF2-40B4-BE49-F238E27FC236}">
                    <a16:creationId xmlns:a16="http://schemas.microsoft.com/office/drawing/2014/main" id="{66743376-8F19-2C53-4800-B0D4AA0545F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6" name="Picture 25" descr="A black background with white text&#10;&#10;Description automatically generated">
              <a:extLst>
                <a:ext uri="{FF2B5EF4-FFF2-40B4-BE49-F238E27FC236}">
                  <a16:creationId xmlns:a16="http://schemas.microsoft.com/office/drawing/2014/main" id="{1B60C5BB-0CDE-EBEE-1907-63D429156C6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7" name="Picture 26" descr="A blue text on a black background&#10;&#10;Description automatically generated">
              <a:extLst>
                <a:ext uri="{FF2B5EF4-FFF2-40B4-BE49-F238E27FC236}">
                  <a16:creationId xmlns:a16="http://schemas.microsoft.com/office/drawing/2014/main" id="{3EAD57C4-6A94-FE55-DBFA-A4E4F2114546}"/>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8" name="Picture 27" descr="A black background with red text&#10;&#10;Description automatically generated">
              <a:extLst>
                <a:ext uri="{FF2B5EF4-FFF2-40B4-BE49-F238E27FC236}">
                  <a16:creationId xmlns:a16="http://schemas.microsoft.com/office/drawing/2014/main" id="{39168855-DC11-AFE2-F7BD-C757B9195C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9" name="Picture 28" descr="A black and white logo&#10;&#10;Description automatically generated">
              <a:extLst>
                <a:ext uri="{FF2B5EF4-FFF2-40B4-BE49-F238E27FC236}">
                  <a16:creationId xmlns:a16="http://schemas.microsoft.com/office/drawing/2014/main" id="{47BEC35F-8EC5-C258-288B-ABFDAA88969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808EDD58-AAD2-9FDA-D6D4-57F96D1852C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E29A22C2-0CBF-666E-3CA7-08A8CE49A653}"/>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Tree>
    <p:extLst>
      <p:ext uri="{BB962C8B-B14F-4D97-AF65-F5344CB8AC3E}">
        <p14:creationId xmlns:p14="http://schemas.microsoft.com/office/powerpoint/2010/main" val="164215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1" name="Picture 20" descr="A picture containing person, outdoor&#10;&#10;Description automatically generated">
            <a:extLst>
              <a:ext uri="{FF2B5EF4-FFF2-40B4-BE49-F238E27FC236}">
                <a16:creationId xmlns:a16="http://schemas.microsoft.com/office/drawing/2014/main" id="{35841F79-F9E3-C07B-58E5-F925D8BFF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85642" y="1046882"/>
            <a:ext cx="8855624" cy="5825178"/>
          </a:xfrm>
          <a:prstGeom prst="rect">
            <a:avLst/>
          </a:prstGeom>
        </p:spPr>
      </p:pic>
      <p:pic>
        <p:nvPicPr>
          <p:cNvPr id="8" name="Picture 7">
            <a:extLst>
              <a:ext uri="{FF2B5EF4-FFF2-40B4-BE49-F238E27FC236}">
                <a16:creationId xmlns:a16="http://schemas.microsoft.com/office/drawing/2014/main" id="{B934BC16-DE0D-B0F6-4116-5245C55F2BD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216996" cy="6872060"/>
          </a:xfrm>
          <a:prstGeom prst="rect">
            <a:avLst/>
          </a:prstGeom>
        </p:spPr>
      </p:pic>
      <p:sp>
        <p:nvSpPr>
          <p:cNvPr id="2" name="Title 1">
            <a:extLst>
              <a:ext uri="{FF2B5EF4-FFF2-40B4-BE49-F238E27FC236}">
                <a16:creationId xmlns:a16="http://schemas.microsoft.com/office/drawing/2014/main" id="{E2FC8682-6981-1037-A4CD-E42488F2C34E}"/>
              </a:ext>
            </a:extLst>
          </p:cNvPr>
          <p:cNvSpPr>
            <a:spLocks noGrp="1"/>
          </p:cNvSpPr>
          <p:nvPr>
            <p:ph type="ctrTitle"/>
          </p:nvPr>
        </p:nvSpPr>
        <p:spPr>
          <a:xfrm>
            <a:off x="501694" y="3883231"/>
            <a:ext cx="7252893" cy="2203969"/>
          </a:xfrm>
          <a:noFill/>
        </p:spPr>
        <p:txBody>
          <a:bodyPr lIns="0" tIns="0" rIns="0" bIns="0" anchor="t" anchorCtr="0">
            <a:normAutofit/>
          </a:bodyPr>
          <a:lstStyle>
            <a:lvl1pPr algn="l">
              <a:defRPr sz="360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46CA9A48-46E3-22AD-9C2F-D585CEF17D81}"/>
              </a:ext>
            </a:extLst>
          </p:cNvPr>
          <p:cNvSpPr>
            <a:spLocks noGrp="1"/>
          </p:cNvSpPr>
          <p:nvPr>
            <p:ph type="subTitle" idx="1"/>
          </p:nvPr>
        </p:nvSpPr>
        <p:spPr>
          <a:xfrm>
            <a:off x="501694" y="2215719"/>
            <a:ext cx="7252893" cy="1453756"/>
          </a:xfrm>
          <a:prstGeom prst="rect">
            <a:avLst/>
          </a:prstGeom>
        </p:spPr>
        <p:txBody>
          <a:bodyPr lIns="0" tIns="0" rIns="0" bIns="0" anchor="b">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16" name="Graphic 15">
            <a:extLst>
              <a:ext uri="{FF2B5EF4-FFF2-40B4-BE49-F238E27FC236}">
                <a16:creationId xmlns:a16="http://schemas.microsoft.com/office/drawing/2014/main" id="{85910DE5-8B28-76DE-1B52-2774D4914F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1694" y="345570"/>
            <a:ext cx="2667391" cy="1016386"/>
          </a:xfrm>
          <a:prstGeom prst="rect">
            <a:avLst/>
          </a:prstGeom>
        </p:spPr>
      </p:pic>
      <p:sp>
        <p:nvSpPr>
          <p:cNvPr id="18" name="TextBox 17">
            <a:extLst>
              <a:ext uri="{FF2B5EF4-FFF2-40B4-BE49-F238E27FC236}">
                <a16:creationId xmlns:a16="http://schemas.microsoft.com/office/drawing/2014/main" id="{70FA1342-E0D6-4C74-A5C2-2417482AE114}"/>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chemeClr val="bg1"/>
                </a:solidFill>
                <a:effectLst/>
                <a:latin typeface="Arial" panose="020B0604020202020204" pitchFamily="34" charset="0"/>
                <a:cs typeface="Arial" panose="020B0604020202020204" pitchFamily="34" charset="0"/>
              </a:rPr>
              <a:t>www.hi-act.ac.uk</a:t>
            </a:r>
          </a:p>
        </p:txBody>
      </p:sp>
      <p:pic>
        <p:nvPicPr>
          <p:cNvPr id="10" name="Picture 4">
            <a:extLst>
              <a:ext uri="{FF2B5EF4-FFF2-40B4-BE49-F238E27FC236}">
                <a16:creationId xmlns:a16="http://schemas.microsoft.com/office/drawing/2014/main" id="{D1FF8E4F-9C41-A53F-5E70-F2EABD863CA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643716" y="922827"/>
            <a:ext cx="6037883" cy="523160"/>
          </a:xfrm>
          <a:prstGeom prst="rect">
            <a:avLst/>
          </a:prstGeom>
        </p:spPr>
      </p:pic>
    </p:spTree>
    <p:extLst>
      <p:ext uri="{BB962C8B-B14F-4D97-AF65-F5344CB8AC3E}">
        <p14:creationId xmlns:p14="http://schemas.microsoft.com/office/powerpoint/2010/main" val="307616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73212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DE1DE3F8-7227-0151-3794-5E2A06E2EE03}"/>
              </a:ext>
            </a:extLst>
          </p:cNvPr>
          <p:cNvSpPr>
            <a:spLocks noGrp="1"/>
          </p:cNvSpPr>
          <p:nvPr>
            <p:ph type="title"/>
          </p:nvPr>
        </p:nvSpPr>
        <p:spPr>
          <a:xfrm>
            <a:off x="501694" y="1068779"/>
            <a:ext cx="11185090" cy="1151907"/>
          </a:xfrm>
          <a:prstGeom prst="rect">
            <a:avLst/>
          </a:prstGeom>
          <a:noFill/>
        </p:spPr>
        <p:txBody>
          <a:bodyPr vert="horz" lIns="0" tIns="0" rIns="0" bIns="0" rtlCol="0" anchor="b" anchorCtr="0">
            <a:normAutofit/>
          </a:bodyPr>
          <a:lstStyle/>
          <a:p>
            <a:r>
              <a:rPr lang="en-GB"/>
              <a:t>Click to edit Master title style</a:t>
            </a:r>
            <a:endParaRPr lang="en-US"/>
          </a:p>
        </p:txBody>
      </p:sp>
      <p:sp>
        <p:nvSpPr>
          <p:cNvPr id="18" name="Text Placeholder 17">
            <a:extLst>
              <a:ext uri="{FF2B5EF4-FFF2-40B4-BE49-F238E27FC236}">
                <a16:creationId xmlns:a16="http://schemas.microsoft.com/office/drawing/2014/main" id="{82BAF954-6E08-E45B-7EE7-1364A88F9CE2}"/>
              </a:ext>
            </a:extLst>
          </p:cNvPr>
          <p:cNvSpPr>
            <a:spLocks noGrp="1"/>
          </p:cNvSpPr>
          <p:nvPr>
            <p:ph type="body" sz="quarter" idx="10"/>
          </p:nvPr>
        </p:nvSpPr>
        <p:spPr>
          <a:xfrm>
            <a:off x="501650" y="2438400"/>
            <a:ext cx="11185525" cy="3589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521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44C1378-07AF-187D-0DE0-991FEC9F6F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32236" y="2434560"/>
            <a:ext cx="16454913" cy="3568535"/>
          </a:xfrm>
          <a:prstGeom prst="rect">
            <a:avLst/>
          </a:prstGeom>
        </p:spPr>
      </p:pic>
      <p:sp>
        <p:nvSpPr>
          <p:cNvPr id="20" name="Text Placeholder 19">
            <a:extLst>
              <a:ext uri="{FF2B5EF4-FFF2-40B4-BE49-F238E27FC236}">
                <a16:creationId xmlns:a16="http://schemas.microsoft.com/office/drawing/2014/main" id="{9434742E-0294-ACC0-2691-C12F305BC2CA}"/>
              </a:ext>
            </a:extLst>
          </p:cNvPr>
          <p:cNvSpPr>
            <a:spLocks noGrp="1"/>
          </p:cNvSpPr>
          <p:nvPr>
            <p:ph type="body" sz="quarter" idx="13"/>
          </p:nvPr>
        </p:nvSpPr>
        <p:spPr>
          <a:xfrm>
            <a:off x="501694" y="2435225"/>
            <a:ext cx="3373703" cy="3567113"/>
          </a:xfrm>
          <a:prstGeom prst="rect">
            <a:avLst/>
          </a:prstGeom>
        </p:spPr>
        <p:txBody>
          <a:bodyPr rIns="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9">
            <a:extLst>
              <a:ext uri="{FF2B5EF4-FFF2-40B4-BE49-F238E27FC236}">
                <a16:creationId xmlns:a16="http://schemas.microsoft.com/office/drawing/2014/main" id="{1B838092-1813-71F0-65C7-141ED237EC51}"/>
              </a:ext>
            </a:extLst>
          </p:cNvPr>
          <p:cNvSpPr>
            <a:spLocks noGrp="1"/>
          </p:cNvSpPr>
          <p:nvPr>
            <p:ph type="body" sz="quarter" idx="14"/>
          </p:nvPr>
        </p:nvSpPr>
        <p:spPr>
          <a:xfrm>
            <a:off x="4250268"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19">
            <a:extLst>
              <a:ext uri="{FF2B5EF4-FFF2-40B4-BE49-F238E27FC236}">
                <a16:creationId xmlns:a16="http://schemas.microsoft.com/office/drawing/2014/main" id="{63EA07BF-D8F9-4814-8B57-5DB4E98A4909}"/>
              </a:ext>
            </a:extLst>
          </p:cNvPr>
          <p:cNvSpPr>
            <a:spLocks noGrp="1"/>
          </p:cNvSpPr>
          <p:nvPr>
            <p:ph type="body" sz="quarter" idx="15"/>
          </p:nvPr>
        </p:nvSpPr>
        <p:spPr>
          <a:xfrm>
            <a:off x="7841303" y="2435225"/>
            <a:ext cx="3216164" cy="3567113"/>
          </a:xfrm>
          <a:prstGeom prst="rect">
            <a:avLst/>
          </a:prstGeom>
        </p:spPr>
        <p:txBody>
          <a:bodyPr rIns="180000" anchor="ctr">
            <a:norm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a:extLst>
              <a:ext uri="{FF2B5EF4-FFF2-40B4-BE49-F238E27FC236}">
                <a16:creationId xmlns:a16="http://schemas.microsoft.com/office/drawing/2014/main" id="{61A261AF-6F5D-44FC-2D2E-34A3D6FB627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407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34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070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3CA17-2031-340B-815D-B36446AB56C2}"/>
              </a:ext>
            </a:extLst>
          </p:cNvPr>
          <p:cNvSpPr>
            <a:spLocks noGrp="1"/>
          </p:cNvSpPr>
          <p:nvPr>
            <p:ph type="title"/>
          </p:nvPr>
        </p:nvSpPr>
        <p:spPr>
          <a:xfrm>
            <a:off x="501694" y="1068779"/>
            <a:ext cx="11185090" cy="1151907"/>
          </a:xfrm>
          <a:prstGeom prst="rect">
            <a:avLst/>
          </a:prstGeom>
          <a:solidFill>
            <a:srgbClr val="F5F5F2"/>
          </a:solidFill>
        </p:spPr>
        <p:txBody>
          <a:bodyPr vert="horz" lIns="0" tIns="0" rIns="0" bIns="0" rtlCol="0" anchor="b" anchorCtr="0">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875480-22AD-7393-20AE-18E3568977AC}"/>
              </a:ext>
            </a:extLst>
          </p:cNvPr>
          <p:cNvSpPr>
            <a:spLocks noGrp="1"/>
          </p:cNvSpPr>
          <p:nvPr>
            <p:ph type="body" idx="1"/>
          </p:nvPr>
        </p:nvSpPr>
        <p:spPr>
          <a:xfrm>
            <a:off x="501694" y="2493817"/>
            <a:ext cx="11185090" cy="3192999"/>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Box 7">
            <a:extLst>
              <a:ext uri="{FF2B5EF4-FFF2-40B4-BE49-F238E27FC236}">
                <a16:creationId xmlns:a16="http://schemas.microsoft.com/office/drawing/2014/main" id="{F0B97499-3E75-901D-B1B9-D03027256CF2}"/>
              </a:ext>
            </a:extLst>
          </p:cNvPr>
          <p:cNvSpPr txBox="1"/>
          <p:nvPr userDrawn="1"/>
        </p:nvSpPr>
        <p:spPr>
          <a:xfrm>
            <a:off x="501694" y="6245921"/>
            <a:ext cx="6097978" cy="276999"/>
          </a:xfrm>
          <a:prstGeom prst="rect">
            <a:avLst/>
          </a:prstGeom>
          <a:noFill/>
        </p:spPr>
        <p:txBody>
          <a:bodyPr wrap="square" lIns="0" tIns="0" rIns="0" bIns="0">
            <a:spAutoFit/>
          </a:bodyPr>
          <a:lstStyle/>
          <a:p>
            <a:pPr algn="l"/>
            <a:r>
              <a:rPr lang="en-GB" sz="1800" b="1" dirty="0">
                <a:solidFill>
                  <a:srgbClr val="2D2D7C"/>
                </a:solidFill>
                <a:effectLst/>
                <a:latin typeface="Arial" panose="020B0604020202020204" pitchFamily="34" charset="0"/>
                <a:cs typeface="Arial" panose="020B0604020202020204" pitchFamily="34" charset="0"/>
              </a:rPr>
              <a:t>www.hi-act.ac.uk</a:t>
            </a:r>
          </a:p>
        </p:txBody>
      </p:sp>
      <p:pic>
        <p:nvPicPr>
          <p:cNvPr id="9" name="Graphic 8">
            <a:extLst>
              <a:ext uri="{FF2B5EF4-FFF2-40B4-BE49-F238E27FC236}">
                <a16:creationId xmlns:a16="http://schemas.microsoft.com/office/drawing/2014/main" id="{6EAB46CC-BF38-0EEA-E4C4-903FC5FEA1D9}"/>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1694" y="335080"/>
            <a:ext cx="1426503" cy="543557"/>
          </a:xfrm>
          <a:prstGeom prst="rect">
            <a:avLst/>
          </a:prstGeom>
        </p:spPr>
      </p:pic>
    </p:spTree>
    <p:extLst>
      <p:ext uri="{BB962C8B-B14F-4D97-AF65-F5344CB8AC3E}">
        <p14:creationId xmlns:p14="http://schemas.microsoft.com/office/powerpoint/2010/main" val="258434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4" r:id="rId5"/>
    <p:sldLayoutId id="2147483667" r:id="rId6"/>
    <p:sldLayoutId id="2147483668" r:id="rId7"/>
  </p:sldLayoutIdLst>
  <p:hf sldNum="0" hdr="0" ftr="0" dt="0"/>
  <p:txStyles>
    <p:titleStyle>
      <a:lvl1pPr algn="l" defTabSz="914400" rtl="0" eaLnBrk="1" latinLnBrk="0" hangingPunct="1">
        <a:lnSpc>
          <a:spcPct val="90000"/>
        </a:lnSpc>
        <a:spcBef>
          <a:spcPct val="0"/>
        </a:spcBef>
        <a:buNone/>
        <a:defRPr sz="3500" b="1" i="0" kern="1200" baseline="0">
          <a:solidFill>
            <a:srgbClr val="2D2D7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7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7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7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7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tabLst>
          <a:tab pos="1679575" algn="l"/>
        </a:tabLst>
        <a:defRPr sz="1800" kern="1200">
          <a:solidFill>
            <a:srgbClr val="2D2D7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3EFB1B-6653-41B8-E3C7-F33145344D3A}"/>
              </a:ext>
            </a:extLst>
          </p:cNvPr>
          <p:cNvSpPr>
            <a:spLocks noGrp="1"/>
          </p:cNvSpPr>
          <p:nvPr>
            <p:ph type="subTitle" idx="1"/>
          </p:nvPr>
        </p:nvSpPr>
        <p:spPr>
          <a:xfrm>
            <a:off x="111396" y="2882325"/>
            <a:ext cx="11951453" cy="1429064"/>
          </a:xfrm>
        </p:spPr>
        <p:txBody>
          <a:bodyPr>
            <a:normAutofit/>
          </a:bodyPr>
          <a:lstStyle/>
          <a:p>
            <a:pPr algn="ctr"/>
            <a:r>
              <a:rPr lang="en-GB" b="1" dirty="0">
                <a:latin typeface="Times New Roman" panose="02020603050405020304" pitchFamily="18" charset="0"/>
                <a:cs typeface="Times New Roman" panose="02020603050405020304" pitchFamily="18" charset="0"/>
              </a:rPr>
              <a:t>Decarbonising the Residential Heating in the North of Tyne (</a:t>
            </a:r>
            <a:r>
              <a:rPr lang="en-GB" b="1" dirty="0" err="1">
                <a:latin typeface="Times New Roman" panose="02020603050405020304" pitchFamily="18" charset="0"/>
                <a:cs typeface="Times New Roman" panose="02020603050405020304" pitchFamily="18" charset="0"/>
              </a:rPr>
              <a:t>NoT</a:t>
            </a:r>
            <a:r>
              <a:rPr lang="en-GB"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ctr"/>
            <a:endParaRPr lang="en-GB" b="1" dirty="0">
              <a:latin typeface="Times New Roman" panose="02020603050405020304" pitchFamily="18" charset="0"/>
              <a:cs typeface="Times New Roman" panose="02020603050405020304" pitchFamily="18" charset="0"/>
            </a:endParaRPr>
          </a:p>
          <a:p>
            <a:pPr algn="ctr"/>
            <a:r>
              <a:rPr lang="en-GB" b="1" dirty="0">
                <a:latin typeface="Times New Roman" panose="02020603050405020304" pitchFamily="18" charset="0"/>
                <a:cs typeface="Times New Roman" panose="02020603050405020304" pitchFamily="18" charset="0"/>
              </a:rPr>
              <a:t>Integrating Social Interventions and Low-Carbon Technologies </a:t>
            </a:r>
          </a:p>
        </p:txBody>
      </p:sp>
      <p:pic>
        <p:nvPicPr>
          <p:cNvPr id="8" name="Picture 7" descr="Text&#10;&#10;Description automatically generated">
            <a:extLst>
              <a:ext uri="{FF2B5EF4-FFF2-40B4-BE49-F238E27FC236}">
                <a16:creationId xmlns:a16="http://schemas.microsoft.com/office/drawing/2014/main" id="{105A0B7F-3D8F-C900-F391-E8C49CB17B8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4656"/>
          <a:stretch/>
        </p:blipFill>
        <p:spPr>
          <a:xfrm>
            <a:off x="389180" y="-819"/>
            <a:ext cx="3473449" cy="1384314"/>
          </a:xfrm>
          <a:prstGeom prst="rect">
            <a:avLst/>
          </a:prstGeom>
        </p:spPr>
      </p:pic>
      <p:pic>
        <p:nvPicPr>
          <p:cNvPr id="10" name="Picture 9" descr="A picture containing font, text, graphics, screenshot&#10;&#10;Description automatically generated">
            <a:extLst>
              <a:ext uri="{FF2B5EF4-FFF2-40B4-BE49-F238E27FC236}">
                <a16:creationId xmlns:a16="http://schemas.microsoft.com/office/drawing/2014/main" id="{EE107472-9B71-46CF-636E-6CAD6916BFB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7563" y="1309388"/>
            <a:ext cx="1170577" cy="345140"/>
          </a:xfrm>
          <a:prstGeom prst="rect">
            <a:avLst/>
          </a:prstGeom>
        </p:spPr>
      </p:pic>
      <p:pic>
        <p:nvPicPr>
          <p:cNvPr id="18" name="Picture 17" descr="Text, letter&#10;&#10;Description automatically generated">
            <a:extLst>
              <a:ext uri="{FF2B5EF4-FFF2-40B4-BE49-F238E27FC236}">
                <a16:creationId xmlns:a16="http://schemas.microsoft.com/office/drawing/2014/main" id="{A836EBD7-DE25-4564-B67D-25027065C7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4612" y="820971"/>
            <a:ext cx="7236841" cy="662115"/>
          </a:xfrm>
          <a:prstGeom prst="rect">
            <a:avLst/>
          </a:prstGeom>
        </p:spPr>
      </p:pic>
      <p:grpSp>
        <p:nvGrpSpPr>
          <p:cNvPr id="31" name="Group 30">
            <a:extLst>
              <a:ext uri="{FF2B5EF4-FFF2-40B4-BE49-F238E27FC236}">
                <a16:creationId xmlns:a16="http://schemas.microsoft.com/office/drawing/2014/main" id="{9E2F219B-72BF-46B5-0E4C-F35587D718E3}"/>
              </a:ext>
            </a:extLst>
          </p:cNvPr>
          <p:cNvGrpSpPr/>
          <p:nvPr/>
        </p:nvGrpSpPr>
        <p:grpSpPr>
          <a:xfrm>
            <a:off x="4869136" y="3457"/>
            <a:ext cx="7322864" cy="1277133"/>
            <a:chOff x="4869136" y="3457"/>
            <a:chExt cx="7322864" cy="1277133"/>
          </a:xfrm>
        </p:grpSpPr>
        <p:grpSp>
          <p:nvGrpSpPr>
            <p:cNvPr id="13" name="Group 12">
              <a:extLst>
                <a:ext uri="{FF2B5EF4-FFF2-40B4-BE49-F238E27FC236}">
                  <a16:creationId xmlns:a16="http://schemas.microsoft.com/office/drawing/2014/main" id="{05C76ED1-14CE-80BE-C20F-EA5D0DC4DC58}"/>
                </a:ext>
              </a:extLst>
            </p:cNvPr>
            <p:cNvGrpSpPr/>
            <p:nvPr/>
          </p:nvGrpSpPr>
          <p:grpSpPr>
            <a:xfrm>
              <a:off x="4869136" y="3457"/>
              <a:ext cx="7322864" cy="809089"/>
              <a:chOff x="3970612" y="30974"/>
              <a:chExt cx="7322864" cy="809089"/>
            </a:xfrm>
          </p:grpSpPr>
          <p:pic>
            <p:nvPicPr>
              <p:cNvPr id="2" name="Picture 1" descr="Text&#10;&#10;Description automatically generated">
                <a:extLst>
                  <a:ext uri="{FF2B5EF4-FFF2-40B4-BE49-F238E27FC236}">
                    <a16:creationId xmlns:a16="http://schemas.microsoft.com/office/drawing/2014/main" id="{ABF3DBB3-DCA0-2565-62DD-248D08B2D23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70612" y="142483"/>
                <a:ext cx="6022019" cy="662115"/>
              </a:xfrm>
              <a:prstGeom prst="rect">
                <a:avLst/>
              </a:prstGeom>
            </p:spPr>
          </p:pic>
          <p:pic>
            <p:nvPicPr>
              <p:cNvPr id="12" name="Picture 11" descr="Text&#10;&#10;Description automatically generated">
                <a:extLst>
                  <a:ext uri="{FF2B5EF4-FFF2-40B4-BE49-F238E27FC236}">
                    <a16:creationId xmlns:a16="http://schemas.microsoft.com/office/drawing/2014/main" id="{2A77C0AD-9848-8F5E-0E98-AE07A2D30EF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0405"/>
              <a:stretch/>
            </p:blipFill>
            <p:spPr>
              <a:xfrm>
                <a:off x="9992631" y="30974"/>
                <a:ext cx="1300845" cy="809089"/>
              </a:xfrm>
              <a:prstGeom prst="rect">
                <a:avLst/>
              </a:prstGeom>
            </p:spPr>
          </p:pic>
        </p:grpSp>
        <p:pic>
          <p:nvPicPr>
            <p:cNvPr id="22" name="Picture 21" descr="A black background with white text&#10;&#10;Description automatically generated">
              <a:extLst>
                <a:ext uri="{FF2B5EF4-FFF2-40B4-BE49-F238E27FC236}">
                  <a16:creationId xmlns:a16="http://schemas.microsoft.com/office/drawing/2014/main" id="{80B0D46C-6D3F-3DD0-BD84-B5F582F6C7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215360" y="913418"/>
              <a:ext cx="1119474" cy="355433"/>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F0A5D59B-671F-AB78-1135-60E7E933699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5042" y="906877"/>
              <a:ext cx="1299508" cy="368517"/>
            </a:xfrm>
            <a:prstGeom prst="rect">
              <a:avLst/>
            </a:prstGeom>
          </p:spPr>
        </p:pic>
        <p:pic>
          <p:nvPicPr>
            <p:cNvPr id="26" name="Picture 25" descr="A black background with red text&#10;&#10;Description automatically generated">
              <a:extLst>
                <a:ext uri="{FF2B5EF4-FFF2-40B4-BE49-F238E27FC236}">
                  <a16:creationId xmlns:a16="http://schemas.microsoft.com/office/drawing/2014/main" id="{C5278E11-0354-5B70-AB5A-F4A393896C0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114758" y="883452"/>
              <a:ext cx="1086986" cy="391942"/>
            </a:xfrm>
            <a:prstGeom prst="rect">
              <a:avLst/>
            </a:prstGeom>
          </p:spPr>
        </p:pic>
        <p:pic>
          <p:nvPicPr>
            <p:cNvPr id="28" name="Picture 27" descr="A black and white logo&#10;&#10;Description automatically generated">
              <a:extLst>
                <a:ext uri="{FF2B5EF4-FFF2-40B4-BE49-F238E27FC236}">
                  <a16:creationId xmlns:a16="http://schemas.microsoft.com/office/drawing/2014/main" id="{A1A00459-4737-033D-7519-EB73AC5EAF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67741" y="888590"/>
              <a:ext cx="1119655" cy="326454"/>
            </a:xfrm>
            <a:prstGeom prst="rect">
              <a:avLst/>
            </a:prstGeom>
          </p:spPr>
        </p:pic>
        <p:pic>
          <p:nvPicPr>
            <p:cNvPr id="30" name="Picture 29" descr="A black and white logo&#10;&#10;Description automatically generated">
              <a:extLst>
                <a:ext uri="{FF2B5EF4-FFF2-40B4-BE49-F238E27FC236}">
                  <a16:creationId xmlns:a16="http://schemas.microsoft.com/office/drawing/2014/main" id="{02BAE135-9C4A-F95B-9AF4-24E8193C89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653393" y="901697"/>
              <a:ext cx="1298061" cy="378893"/>
            </a:xfrm>
            <a:prstGeom prst="rect">
              <a:avLst/>
            </a:prstGeom>
          </p:spPr>
        </p:pic>
      </p:grpSp>
      <p:pic>
        <p:nvPicPr>
          <p:cNvPr id="33" name="Picture 32" descr="A close-up of a logo&#10;&#10;Description automatically generated">
            <a:extLst>
              <a:ext uri="{FF2B5EF4-FFF2-40B4-BE49-F238E27FC236}">
                <a16:creationId xmlns:a16="http://schemas.microsoft.com/office/drawing/2014/main" id="{F47E8E32-9F2A-AE61-929A-4B21EB66C7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056523" y="1309388"/>
            <a:ext cx="1349407" cy="337880"/>
          </a:xfrm>
          <a:prstGeom prst="rect">
            <a:avLst/>
          </a:prstGeom>
        </p:spPr>
      </p:pic>
      <p:sp>
        <p:nvSpPr>
          <p:cNvPr id="7" name="TextBox 6">
            <a:extLst>
              <a:ext uri="{FF2B5EF4-FFF2-40B4-BE49-F238E27FC236}">
                <a16:creationId xmlns:a16="http://schemas.microsoft.com/office/drawing/2014/main" id="{1BA2180F-697E-9FD9-3229-313A3C11F61E}"/>
              </a:ext>
            </a:extLst>
          </p:cNvPr>
          <p:cNvSpPr txBox="1"/>
          <p:nvPr/>
        </p:nvSpPr>
        <p:spPr>
          <a:xfrm>
            <a:off x="3862629" y="5248963"/>
            <a:ext cx="5248873" cy="461665"/>
          </a:xfrm>
          <a:prstGeom prst="rect">
            <a:avLst/>
          </a:prstGeom>
          <a:noFill/>
        </p:spPr>
        <p:txBody>
          <a:bodyPr wrap="none" rtlCol="0">
            <a:spAutoFit/>
          </a:bodyPr>
          <a:lstStyle/>
          <a:p>
            <a:r>
              <a:rPr lang="en-GB" sz="2400" b="1" dirty="0">
                <a:solidFill>
                  <a:schemeClr val="bg1"/>
                </a:solidFill>
                <a:latin typeface="Times New Roman" panose="02020603050405020304" pitchFamily="18" charset="0"/>
                <a:cs typeface="Times New Roman" panose="02020603050405020304" pitchFamily="18" charset="0"/>
              </a:rPr>
              <a:t>Mohamed </a:t>
            </a:r>
            <a:r>
              <a:rPr lang="en-GB" sz="2400" b="1" dirty="0" err="1">
                <a:solidFill>
                  <a:schemeClr val="bg1"/>
                </a:solidFill>
                <a:latin typeface="Times New Roman" panose="02020603050405020304" pitchFamily="18" charset="0"/>
                <a:cs typeface="Times New Roman" panose="02020603050405020304" pitchFamily="18" charset="0"/>
              </a:rPr>
              <a:t>Abuella</a:t>
            </a:r>
            <a:r>
              <a:rPr lang="en-GB" sz="2400" b="1" dirty="0">
                <a:solidFill>
                  <a:schemeClr val="bg1"/>
                </a:solidFill>
                <a:latin typeface="Times New Roman" panose="02020603050405020304" pitchFamily="18" charset="0"/>
                <a:cs typeface="Times New Roman" panose="02020603050405020304" pitchFamily="18" charset="0"/>
              </a:rPr>
              <a:t> and </a:t>
            </a:r>
            <a:r>
              <a:rPr lang="en-GB" sz="2400" b="1" dirty="0" err="1">
                <a:solidFill>
                  <a:schemeClr val="bg1"/>
                </a:solidFill>
                <a:latin typeface="Times New Roman" panose="02020603050405020304" pitchFamily="18" charset="0"/>
                <a:cs typeface="Times New Roman" panose="02020603050405020304" pitchFamily="18" charset="0"/>
              </a:rPr>
              <a:t>Adib</a:t>
            </a:r>
            <a:r>
              <a:rPr lang="en-GB" sz="2400" b="1" dirty="0">
                <a:solidFill>
                  <a:schemeClr val="bg1"/>
                </a:solidFill>
                <a:latin typeface="Times New Roman" panose="02020603050405020304" pitchFamily="18" charset="0"/>
                <a:cs typeface="Times New Roman" panose="02020603050405020304" pitchFamily="18" charset="0"/>
              </a:rPr>
              <a:t> </a:t>
            </a:r>
            <a:r>
              <a:rPr lang="en-GB" sz="2400" b="1" dirty="0" err="1">
                <a:solidFill>
                  <a:schemeClr val="bg1"/>
                </a:solidFill>
                <a:latin typeface="Times New Roman" panose="02020603050405020304" pitchFamily="18" charset="0"/>
                <a:cs typeface="Times New Roman" panose="02020603050405020304" pitchFamily="18" charset="0"/>
              </a:rPr>
              <a:t>Allahham</a:t>
            </a:r>
            <a:endParaRPr lang="en-GB"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35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1577638"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Investigating the impacts heat pumps and hydrogen boilers with different interventions levels (10% - 50%) for each.</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 except when HPs=50% and HBs=50%.</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4" name="Rectangle 13"/>
          <p:cNvSpPr/>
          <p:nvPr/>
        </p:nvSpPr>
        <p:spPr>
          <a:xfrm rot="10800000" flipV="1">
            <a:off x="2159085" y="2334410"/>
            <a:ext cx="849748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and Hydrogen Boilers interventions with equal shares (10% - 50%) for each</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51544" y="2703743"/>
            <a:ext cx="6243408" cy="3746043"/>
          </a:xfrm>
          <a:prstGeom prst="rect">
            <a:avLst/>
          </a:prstGeom>
        </p:spPr>
      </p:pic>
      <p:sp>
        <p:nvSpPr>
          <p:cNvPr id="11" name="Rectangle 10"/>
          <p:cNvSpPr/>
          <p:nvPr/>
        </p:nvSpPr>
        <p:spPr>
          <a:xfrm>
            <a:off x="113097" y="2019309"/>
            <a:ext cx="10678873"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114441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481451" y="2681556"/>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1" name="Rectangle 10"/>
          <p:cNvSpPr/>
          <p:nvPr/>
        </p:nvSpPr>
        <p:spPr>
          <a:xfrm>
            <a:off x="6502167" y="2648542"/>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17" name="Picture 16">
            <a:extLst>
              <a:ext uri="{FF2B5EF4-FFF2-40B4-BE49-F238E27FC236}">
                <a16:creationId xmlns:a16="http://schemas.microsoft.com/office/drawing/2014/main" id="{C11C25A9-CACD-E216-2D44-F1B00AA04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50" y="3050888"/>
            <a:ext cx="5289034" cy="3173420"/>
          </a:xfrm>
          <a:prstGeom prst="rect">
            <a:avLst/>
          </a:prstGeom>
        </p:spPr>
      </p:pic>
      <p:pic>
        <p:nvPicPr>
          <p:cNvPr id="18" name="Picture 17">
            <a:extLst>
              <a:ext uri="{FF2B5EF4-FFF2-40B4-BE49-F238E27FC236}">
                <a16:creationId xmlns:a16="http://schemas.microsoft.com/office/drawing/2014/main" id="{0FA99424-066E-07C9-E9A6-9964B2208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33" y="3040567"/>
            <a:ext cx="5197014" cy="3118208"/>
          </a:xfrm>
          <a:prstGeom prst="rect">
            <a:avLst/>
          </a:prstGeom>
        </p:spPr>
      </p:pic>
      <p:sp>
        <p:nvSpPr>
          <p:cNvPr id="2" name="Rectangle 1">
            <a:extLst>
              <a:ext uri="{FF2B5EF4-FFF2-40B4-BE49-F238E27FC236}">
                <a16:creationId xmlns:a16="http://schemas.microsoft.com/office/drawing/2014/main" id="{67459018-C650-B7ED-E177-12FE43E36ABA}"/>
              </a:ext>
            </a:extLst>
          </p:cNvPr>
          <p:cNvSpPr/>
          <p:nvPr/>
        </p:nvSpPr>
        <p:spPr>
          <a:xfrm>
            <a:off x="-1" y="1361547"/>
            <a:ext cx="11971867"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Economic planning for one day heating demand from Monte Carlo simulated social and technical interventions with level equal share for each intervention. Planning years are 2025  to 2050, so the economic dispatch of one day is planned in each year.</a:t>
            </a:r>
          </a:p>
        </p:txBody>
      </p:sp>
      <p:sp>
        <p:nvSpPr>
          <p:cNvPr id="3" name="Rectangle 2">
            <a:extLst>
              <a:ext uri="{FF2B5EF4-FFF2-40B4-BE49-F238E27FC236}">
                <a16:creationId xmlns:a16="http://schemas.microsoft.com/office/drawing/2014/main" id="{6FAD25B8-62FE-1E5A-BBA1-E85D88140EE4}"/>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4" name="Rectangle 3">
            <a:extLst>
              <a:ext uri="{FF2B5EF4-FFF2-40B4-BE49-F238E27FC236}">
                <a16:creationId xmlns:a16="http://schemas.microsoft.com/office/drawing/2014/main" id="{0ACB4429-D94C-A258-C67A-D03E0304A521}"/>
              </a:ext>
            </a:extLst>
          </p:cNvPr>
          <p:cNvSpPr/>
          <p:nvPr/>
        </p:nvSpPr>
        <p:spPr>
          <a:xfrm>
            <a:off x="167883" y="2102629"/>
            <a:ext cx="7315200"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To match with the future energy supply installations, the day demand is scaled by the trend of demand change according to the (FS) scenario in Energy Future Scenarios from National Grid.</a:t>
            </a:r>
          </a:p>
        </p:txBody>
      </p:sp>
      <p:sp>
        <p:nvSpPr>
          <p:cNvPr id="5" name="Rectangle 4">
            <a:extLst>
              <a:ext uri="{FF2B5EF4-FFF2-40B4-BE49-F238E27FC236}">
                <a16:creationId xmlns:a16="http://schemas.microsoft.com/office/drawing/2014/main" id="{9ED9DDB7-69F9-3291-4AEB-0DA24DDC27AF}"/>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9036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39730" y="1956342"/>
            <a:ext cx="52890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Without CCS deployment</a:t>
            </a:r>
          </a:p>
        </p:txBody>
      </p:sp>
      <p:sp>
        <p:nvSpPr>
          <p:cNvPr id="12" name="Rectangle 11"/>
          <p:cNvSpPr/>
          <p:nvPr/>
        </p:nvSpPr>
        <p:spPr>
          <a:xfrm>
            <a:off x="6360446" y="1923328"/>
            <a:ext cx="527128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 With CCS deployment, from 2040 to 2050</a:t>
            </a:r>
          </a:p>
        </p:txBody>
      </p:sp>
      <p:pic>
        <p:nvPicPr>
          <p:cNvPr id="6" name="Picture 5">
            <a:extLst>
              <a:ext uri="{FF2B5EF4-FFF2-40B4-BE49-F238E27FC236}">
                <a16:creationId xmlns:a16="http://schemas.microsoft.com/office/drawing/2014/main" id="{626C0D0B-968B-47C4-89C8-DE0B2387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1" y="2592183"/>
            <a:ext cx="5289033" cy="3173419"/>
          </a:xfrm>
          <a:prstGeom prst="rect">
            <a:avLst/>
          </a:prstGeom>
        </p:spPr>
      </p:pic>
      <p:pic>
        <p:nvPicPr>
          <p:cNvPr id="9" name="Picture 8">
            <a:extLst>
              <a:ext uri="{FF2B5EF4-FFF2-40B4-BE49-F238E27FC236}">
                <a16:creationId xmlns:a16="http://schemas.microsoft.com/office/drawing/2014/main" id="{49A9DAAD-B3D9-596E-2B5E-D7BF1C6C4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518" y="2592183"/>
            <a:ext cx="5289033" cy="3173419"/>
          </a:xfrm>
          <a:prstGeom prst="rect">
            <a:avLst/>
          </a:prstGeom>
        </p:spPr>
      </p:pic>
      <p:sp>
        <p:nvSpPr>
          <p:cNvPr id="2" name="Rectangle 1">
            <a:extLst>
              <a:ext uri="{FF2B5EF4-FFF2-40B4-BE49-F238E27FC236}">
                <a16:creationId xmlns:a16="http://schemas.microsoft.com/office/drawing/2014/main" id="{59F42739-6EBD-2355-FA58-8CEC3CA76754}"/>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347AE0CB-7A31-BC38-4FAB-1B029E6473B3}"/>
              </a:ext>
            </a:extLst>
          </p:cNvPr>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5" name="Rectangle 4">
            <a:extLst>
              <a:ext uri="{FF2B5EF4-FFF2-40B4-BE49-F238E27FC236}">
                <a16:creationId xmlns:a16="http://schemas.microsoft.com/office/drawing/2014/main" id="{0716CED6-5B92-9D9E-0CB6-B8D8E37F5EDF}"/>
              </a:ext>
            </a:extLst>
          </p:cNvPr>
          <p:cNvSpPr/>
          <p:nvPr/>
        </p:nvSpPr>
        <p:spPr>
          <a:xfrm>
            <a:off x="0" y="1432822"/>
            <a:ext cx="11455400"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6)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1947068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317060" cy="34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4701547" y="1793456"/>
            <a:ext cx="4022272" cy="4555414"/>
            <a:chOff x="4701547" y="1793456"/>
            <a:chExt cx="4022272" cy="4555414"/>
          </a:xfrm>
        </p:grpSpPr>
        <p:pic>
          <p:nvPicPr>
            <p:cNvPr id="9" name="Picture 8" descr="A diagram of a power plant&#10;&#10;Description automatically generated">
              <a:extLst>
                <a:ext uri="{FF2B5EF4-FFF2-40B4-BE49-F238E27FC236}">
                  <a16:creationId xmlns:a16="http://schemas.microsoft.com/office/drawing/2014/main" id="{DFC64B84-D99C-9798-5212-E9E13AD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642" y="1793456"/>
              <a:ext cx="3661924" cy="4206450"/>
            </a:xfrm>
            <a:prstGeom prst="rect">
              <a:avLst/>
            </a:prstGeom>
          </p:spPr>
        </p:pic>
        <p:sp>
          <p:nvSpPr>
            <p:cNvPr id="10" name="TextBox 9">
              <a:extLst>
                <a:ext uri="{FF2B5EF4-FFF2-40B4-BE49-F238E27FC236}">
                  <a16:creationId xmlns:a16="http://schemas.microsoft.com/office/drawing/2014/main" id="{783106E9-DE1B-1A62-20AB-AB26E7E9676A}"/>
                </a:ext>
              </a:extLst>
            </p:cNvPr>
            <p:cNvSpPr txBox="1"/>
            <p:nvPr/>
          </p:nvSpPr>
          <p:spPr>
            <a:xfrm>
              <a:off x="4701547" y="6010316"/>
              <a:ext cx="4022272" cy="338554"/>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Game-Theoretic Model</a:t>
              </a:r>
            </a:p>
          </p:txBody>
        </p:sp>
      </p:grpSp>
      <p:sp>
        <p:nvSpPr>
          <p:cNvPr id="11" name="TextBox 10">
            <a:extLst>
              <a:ext uri="{FF2B5EF4-FFF2-40B4-BE49-F238E27FC236}">
                <a16:creationId xmlns:a16="http://schemas.microsoft.com/office/drawing/2014/main" id="{681DD7BF-ED61-CCC7-9A2D-0493DF655955}"/>
              </a:ext>
            </a:extLst>
          </p:cNvPr>
          <p:cNvSpPr txBox="1"/>
          <p:nvPr/>
        </p:nvSpPr>
        <p:spPr>
          <a:xfrm>
            <a:off x="154796" y="1866008"/>
            <a:ext cx="4598877"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Combining Game-Theory model with OPGF model</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GT model output </a:t>
            </a:r>
            <a:r>
              <a:rPr lang="en-US" sz="1600" dirty="0">
                <a:latin typeface="Times New Roman" panose="02020603050405020304" pitchFamily="18" charset="0"/>
                <a:cs typeface="Times New Roman" panose="02020603050405020304" pitchFamily="18" charset="0"/>
                <a:sym typeface="Wingdings" panose="05000000000000000000" pitchFamily="2" charset="2"/>
              </a:rPr>
              <a:t> OPGF output  GT model </a:t>
            </a:r>
            <a:endParaRPr lang="en-US" sz="16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8774008" y="1866008"/>
            <a:ext cx="3378722" cy="4482862"/>
            <a:chOff x="8781692" y="1803866"/>
            <a:chExt cx="3378722" cy="4482862"/>
          </a:xfrm>
        </p:grpSpPr>
        <p:pic>
          <p:nvPicPr>
            <p:cNvPr id="12" name="Picture 11">
              <a:extLst>
                <a:ext uri="{FF2B5EF4-FFF2-40B4-BE49-F238E27FC236}">
                  <a16:creationId xmlns:a16="http://schemas.microsoft.com/office/drawing/2014/main" id="{14F50B59-7F66-5074-B3F3-A96537105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270" y="1803866"/>
              <a:ext cx="2195097" cy="4145089"/>
            </a:xfrm>
            <a:prstGeom prst="rect">
              <a:avLst/>
            </a:prstGeom>
          </p:spPr>
        </p:pic>
        <p:sp>
          <p:nvSpPr>
            <p:cNvPr id="13" name="TextBox 12">
              <a:extLst>
                <a:ext uri="{FF2B5EF4-FFF2-40B4-BE49-F238E27FC236}">
                  <a16:creationId xmlns:a16="http://schemas.microsoft.com/office/drawing/2014/main" id="{66D08BDF-052C-E4E3-BEF0-C2C4C6550EE8}"/>
                </a:ext>
              </a:extLst>
            </p:cNvPr>
            <p:cNvSpPr txBox="1"/>
            <p:nvPr/>
          </p:nvSpPr>
          <p:spPr>
            <a:xfrm>
              <a:off x="8781692" y="5978951"/>
              <a:ext cx="3378722" cy="307777"/>
            </a:xfrm>
            <a:prstGeom prst="rect">
              <a:avLst/>
            </a:prstGeom>
            <a:noFill/>
          </p:spPr>
          <p:txBody>
            <a:bodyPr wrap="square">
              <a:spAutoFit/>
            </a:bodyPr>
            <a:lstStyle/>
            <a:p>
              <a:pPr marL="0" marR="0" algn="ctr">
                <a:spcBef>
                  <a:spcPts val="0"/>
                </a:spcBef>
                <a:spcAft>
                  <a:spcPts val="10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Short-term operation &amp; long term planning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14" name="Rectangle 13"/>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5" name="Rectangle 14"/>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6" name="Rectangle 15"/>
          <p:cNvSpPr/>
          <p:nvPr/>
        </p:nvSpPr>
        <p:spPr>
          <a:xfrm>
            <a:off x="24308" y="1360558"/>
            <a:ext cx="9233992" cy="40011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 </a:t>
            </a:r>
            <a:r>
              <a:rPr lang="en-US" dirty="0">
                <a:latin typeface="Times New Roman" panose="02020603050405020304" pitchFamily="18" charset="0"/>
                <a:cs typeface="Times New Roman" panose="02020603050405020304" pitchFamily="18" charset="0"/>
              </a:rPr>
              <a:t>Economic planning for one day with hydrogen blending into the existing natural gas network</a:t>
            </a:r>
          </a:p>
        </p:txBody>
      </p:sp>
      <p:grpSp>
        <p:nvGrpSpPr>
          <p:cNvPr id="17" name="Group 16">
            <a:extLst>
              <a:ext uri="{FF2B5EF4-FFF2-40B4-BE49-F238E27FC236}">
                <a16:creationId xmlns:a16="http://schemas.microsoft.com/office/drawing/2014/main" id="{6F951398-0EC8-F765-4B91-297B0A131CF2}"/>
              </a:ext>
            </a:extLst>
          </p:cNvPr>
          <p:cNvGrpSpPr/>
          <p:nvPr/>
        </p:nvGrpSpPr>
        <p:grpSpPr>
          <a:xfrm>
            <a:off x="101120" y="3301216"/>
            <a:ext cx="2349361" cy="2177315"/>
            <a:chOff x="4460276" y="3095016"/>
            <a:chExt cx="2071404" cy="2044707"/>
          </a:xfrm>
        </p:grpSpPr>
        <p:pic>
          <p:nvPicPr>
            <p:cNvPr id="18" name="Picture 17"/>
            <p:cNvPicPr>
              <a:picLocks noChangeAspect="1"/>
            </p:cNvPicPr>
            <p:nvPr/>
          </p:nvPicPr>
          <p:blipFill>
            <a:blip r:embed="rId5"/>
            <a:stretch>
              <a:fillRect/>
            </a:stretch>
          </p:blipFill>
          <p:spPr>
            <a:xfrm>
              <a:off x="4460276" y="3095016"/>
              <a:ext cx="2071404" cy="1729287"/>
            </a:xfrm>
            <a:prstGeom prst="rect">
              <a:avLst/>
            </a:prstGeom>
          </p:spPr>
        </p:pic>
        <p:sp>
          <p:nvSpPr>
            <p:cNvPr id="19" name="TextBox 18">
              <a:extLst>
                <a:ext uri="{FF2B5EF4-FFF2-40B4-BE49-F238E27FC236}">
                  <a16:creationId xmlns:a16="http://schemas.microsoft.com/office/drawing/2014/main" id="{C7AD10EE-B522-2702-F0D1-3F1426220E1E}"/>
                </a:ext>
              </a:extLst>
            </p:cNvPr>
            <p:cNvSpPr txBox="1"/>
            <p:nvPr/>
          </p:nvSpPr>
          <p:spPr>
            <a:xfrm>
              <a:off x="4471130" y="4821788"/>
              <a:ext cx="2055249" cy="317935"/>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Electricity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297B2D48-4E3C-9E9E-4327-24D496A205CA}"/>
              </a:ext>
            </a:extLst>
          </p:cNvPr>
          <p:cNvGrpSpPr/>
          <p:nvPr/>
        </p:nvGrpSpPr>
        <p:grpSpPr>
          <a:xfrm>
            <a:off x="2601576" y="3304407"/>
            <a:ext cx="2099971" cy="2174124"/>
            <a:chOff x="6555473" y="1597589"/>
            <a:chExt cx="5251846" cy="4874076"/>
          </a:xfrm>
        </p:grpSpPr>
        <p:pic>
          <p:nvPicPr>
            <p:cNvPr id="21" name="Picture 20">
              <a:extLst>
                <a:ext uri="{FF2B5EF4-FFF2-40B4-BE49-F238E27FC236}">
                  <a16:creationId xmlns:a16="http://schemas.microsoft.com/office/drawing/2014/main" id="{767C226C-5F8C-34E9-72C7-BC49AEB96941}"/>
                </a:ext>
              </a:extLst>
            </p:cNvPr>
            <p:cNvPicPr>
              <a:picLocks noChangeAspect="1"/>
            </p:cNvPicPr>
            <p:nvPr/>
          </p:nvPicPr>
          <p:blipFill>
            <a:blip r:embed="rId6">
              <a:extLst>
                <a:ext uri="{28A0092B-C50C-407E-A947-70E740481C1C}">
                  <a14:useLocalDpi xmlns:a14="http://schemas.microsoft.com/office/drawing/2010/main" val="0"/>
                </a:ext>
              </a:extLst>
            </a:blip>
            <a:srcRect t="3449"/>
            <a:stretch/>
          </p:blipFill>
          <p:spPr>
            <a:xfrm>
              <a:off x="6555473" y="1597589"/>
              <a:ext cx="5251846" cy="4041063"/>
            </a:xfrm>
            <a:prstGeom prst="rect">
              <a:avLst/>
            </a:prstGeom>
          </p:spPr>
        </p:pic>
        <p:sp>
          <p:nvSpPr>
            <p:cNvPr id="22" name="TextBox 21">
              <a:extLst>
                <a:ext uri="{FF2B5EF4-FFF2-40B4-BE49-F238E27FC236}">
                  <a16:creationId xmlns:a16="http://schemas.microsoft.com/office/drawing/2014/main" id="{80459467-1E8B-17BA-2879-4679A1D66939}"/>
                </a:ext>
              </a:extLst>
            </p:cNvPr>
            <p:cNvSpPr txBox="1"/>
            <p:nvPr/>
          </p:nvSpPr>
          <p:spPr>
            <a:xfrm>
              <a:off x="7002485" y="5638653"/>
              <a:ext cx="4634508" cy="833012"/>
            </a:xfrm>
            <a:prstGeom prst="rect">
              <a:avLst/>
            </a:prstGeom>
            <a:noFill/>
          </p:spPr>
          <p:txBody>
            <a:bodyPr wrap="square">
              <a:spAutoFit/>
            </a:bodyPr>
            <a:lstStyle/>
            <a:p>
              <a:pPr algn="ctr"/>
              <a:r>
                <a:rPr lang="en-GB"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Gas Network</a:t>
              </a:r>
              <a:endParaRPr lang="en-GB"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83824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9326D67-57F7-6825-34A2-05C61697E5DF}"/>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10 %</a:t>
            </a:r>
          </a:p>
        </p:txBody>
      </p:sp>
      <p:sp>
        <p:nvSpPr>
          <p:cNvPr id="10" name="Rectangle 9">
            <a:extLst>
              <a:ext uri="{FF2B5EF4-FFF2-40B4-BE49-F238E27FC236}">
                <a16:creationId xmlns:a16="http://schemas.microsoft.com/office/drawing/2014/main" id="{CEDEA831-CD5B-BF20-D200-F526ECE15AAF}"/>
              </a:ext>
            </a:extLst>
          </p:cNvPr>
          <p:cNvSpPr/>
          <p:nvPr/>
        </p:nvSpPr>
        <p:spPr>
          <a:xfrm>
            <a:off x="6313140" y="2391307"/>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2</a:t>
            </a:r>
            <a:r>
              <a:rPr lang="en-US" sz="1600" b="1" dirty="0">
                <a:latin typeface="Times New Roman" panose="02020603050405020304" pitchFamily="18" charset="0"/>
                <a:cs typeface="Times New Roman" panose="02020603050405020304" pitchFamily="18" charset="0"/>
              </a:rPr>
              <a:t>0 %</a:t>
            </a:r>
          </a:p>
        </p:txBody>
      </p:sp>
      <p:sp>
        <p:nvSpPr>
          <p:cNvPr id="19" name="TextBox 18">
            <a:extLst>
              <a:ext uri="{FF2B5EF4-FFF2-40B4-BE49-F238E27FC236}">
                <a16:creationId xmlns:a16="http://schemas.microsoft.com/office/drawing/2014/main" id="{DDF39FF7-4458-5F8D-1326-AC87724B2C4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pic>
        <p:nvPicPr>
          <p:cNvPr id="9" name="Picture 8" descr="A graph of energy and emission emissions&#10;&#10;AI-generated content may be incorrect.">
            <a:extLst>
              <a:ext uri="{FF2B5EF4-FFF2-40B4-BE49-F238E27FC236}">
                <a16:creationId xmlns:a16="http://schemas.microsoft.com/office/drawing/2014/main" id="{0F5DD4FF-4614-B20E-7C21-EEE030A9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7" y="2751013"/>
            <a:ext cx="5883507" cy="3530104"/>
          </a:xfrm>
          <a:prstGeom prst="rect">
            <a:avLst/>
          </a:prstGeom>
        </p:spPr>
      </p:pic>
      <p:pic>
        <p:nvPicPr>
          <p:cNvPr id="11" name="Picture 10" descr="A graph of energy and emission emissions&#10;&#10;AI-generated content may be incorrect.">
            <a:extLst>
              <a:ext uri="{FF2B5EF4-FFF2-40B4-BE49-F238E27FC236}">
                <a16:creationId xmlns:a16="http://schemas.microsoft.com/office/drawing/2014/main" id="{EE73A843-C862-49D0-2CEF-2CD39CC93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06" y="2729861"/>
            <a:ext cx="5848060" cy="3508836"/>
          </a:xfrm>
          <a:prstGeom prst="rect">
            <a:avLst/>
          </a:prstGeom>
        </p:spPr>
      </p:pic>
      <p:sp>
        <p:nvSpPr>
          <p:cNvPr id="2" name="Rectangle 1">
            <a:extLst>
              <a:ext uri="{FF2B5EF4-FFF2-40B4-BE49-F238E27FC236}">
                <a16:creationId xmlns:a16="http://schemas.microsoft.com/office/drawing/2014/main" id="{F8315456-EFD1-094C-3C30-CD7D53C6152D}"/>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6" name="Rectangle 5">
            <a:extLst>
              <a:ext uri="{FF2B5EF4-FFF2-40B4-BE49-F238E27FC236}">
                <a16:creationId xmlns:a16="http://schemas.microsoft.com/office/drawing/2014/main" id="{A3178D09-D6E4-CE15-2921-93A6C511A7AC}"/>
              </a:ext>
            </a:extLst>
          </p:cNvPr>
          <p:cNvSpPr/>
          <p:nvPr/>
        </p:nvSpPr>
        <p:spPr>
          <a:xfrm>
            <a:off x="24309" y="1360558"/>
            <a:ext cx="7319172" cy="954107"/>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7.1) </a:t>
            </a:r>
            <a:r>
              <a:rPr lang="en-US" dirty="0">
                <a:latin typeface="Times New Roman" panose="02020603050405020304" pitchFamily="18" charset="0"/>
                <a:cs typeface="Times New Roman" panose="02020603050405020304" pitchFamily="18" charset="0"/>
              </a:rPr>
              <a:t>Economic planning with hydrogen blending for one day with heating demand from Monte Carlo simulated social and technical interventions with level equal share for each intervention.</a:t>
            </a:r>
          </a:p>
        </p:txBody>
      </p:sp>
      <p:sp>
        <p:nvSpPr>
          <p:cNvPr id="8" name="Rectangle 7">
            <a:extLst>
              <a:ext uri="{FF2B5EF4-FFF2-40B4-BE49-F238E27FC236}">
                <a16:creationId xmlns:a16="http://schemas.microsoft.com/office/drawing/2014/main" id="{54E5D07F-87FA-27DD-C0E8-ACB9FE30869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1627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3D8A448-215A-6F05-DA47-87A851D3EB3E}"/>
              </a:ext>
            </a:extLst>
          </p:cNvPr>
          <p:cNvSpPr/>
          <p:nvPr/>
        </p:nvSpPr>
        <p:spPr>
          <a:xfrm>
            <a:off x="0" y="2347615"/>
            <a:ext cx="58545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 Hydrogen Blending = </a:t>
            </a:r>
            <a:r>
              <a:rPr lang="en-US" sz="1600" b="1" dirty="0">
                <a:latin typeface="Times New Roman" panose="02020603050405020304" pitchFamily="18" charset="0"/>
                <a:cs typeface="Times New Roman" panose="02020603050405020304" pitchFamily="18" charset="0"/>
              </a:rPr>
              <a:t>20 %</a:t>
            </a:r>
          </a:p>
        </p:txBody>
      </p:sp>
      <p:sp>
        <p:nvSpPr>
          <p:cNvPr id="30" name="Rectangle 29">
            <a:extLst>
              <a:ext uri="{FF2B5EF4-FFF2-40B4-BE49-F238E27FC236}">
                <a16:creationId xmlns:a16="http://schemas.microsoft.com/office/drawing/2014/main" id="{5922571A-46FD-464B-6517-9E35EAD28769}"/>
              </a:ext>
            </a:extLst>
          </p:cNvPr>
          <p:cNvSpPr/>
          <p:nvPr/>
        </p:nvSpPr>
        <p:spPr>
          <a:xfrm>
            <a:off x="6335605" y="2347614"/>
            <a:ext cx="585455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(B) Hydrogen Blending = </a:t>
            </a:r>
            <a:r>
              <a:rPr lang="en-US" sz="1600" b="1" dirty="0">
                <a:latin typeface="Times New Roman" panose="02020603050405020304" pitchFamily="18" charset="0"/>
                <a:cs typeface="Times New Roman" panose="02020603050405020304" pitchFamily="18" charset="0"/>
              </a:rPr>
              <a:t>100 %</a:t>
            </a:r>
          </a:p>
        </p:txBody>
      </p:sp>
      <p:pic>
        <p:nvPicPr>
          <p:cNvPr id="5" name="Picture 4" descr="A graph of energy and carbon emissions&#10;&#10;AI-generated content may be incorrect.">
            <a:extLst>
              <a:ext uri="{FF2B5EF4-FFF2-40B4-BE49-F238E27FC236}">
                <a16:creationId xmlns:a16="http://schemas.microsoft.com/office/drawing/2014/main" id="{E8D29277-8ECF-D2D7-29A9-F13E9084D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1267"/>
            <a:ext cx="5904882" cy="3542929"/>
          </a:xfrm>
          <a:prstGeom prst="rect">
            <a:avLst/>
          </a:prstGeom>
        </p:spPr>
      </p:pic>
      <p:pic>
        <p:nvPicPr>
          <p:cNvPr id="6" name="Picture 5" descr="A graph of energy and emission emissions&#10;&#10;AI-generated content may be incorrect.">
            <a:extLst>
              <a:ext uri="{FF2B5EF4-FFF2-40B4-BE49-F238E27FC236}">
                <a16:creationId xmlns:a16="http://schemas.microsoft.com/office/drawing/2014/main" id="{AEBA013E-A601-B2A1-37C8-500AC1C5C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276" y="2701267"/>
            <a:ext cx="5904882" cy="3542929"/>
          </a:xfrm>
          <a:prstGeom prst="rect">
            <a:avLst/>
          </a:prstGeom>
        </p:spPr>
      </p:pic>
      <p:sp>
        <p:nvSpPr>
          <p:cNvPr id="2" name="TextBox 1">
            <a:extLst>
              <a:ext uri="{FF2B5EF4-FFF2-40B4-BE49-F238E27FC236}">
                <a16:creationId xmlns:a16="http://schemas.microsoft.com/office/drawing/2014/main" id="{7DB76590-73E1-9435-85F2-983520D7B0EC}"/>
              </a:ext>
            </a:extLst>
          </p:cNvPr>
          <p:cNvSpPr txBox="1"/>
          <p:nvPr/>
        </p:nvSpPr>
        <p:spPr>
          <a:xfrm>
            <a:off x="7383031" y="1437200"/>
            <a:ext cx="4808969" cy="954107"/>
          </a:xfrm>
          <a:prstGeom prst="rect">
            <a:avLst/>
          </a:prstGeom>
          <a:solidFill>
            <a:schemeClr val="accent4">
              <a:lumMod val="20000"/>
              <a:lumOff val="80000"/>
            </a:schemeClr>
          </a:solidFill>
        </p:spPr>
        <p:txBody>
          <a:bodyPr wrap="square">
            <a:spAutoFit/>
          </a:bodyPr>
          <a:lstStyle/>
          <a:p>
            <a:r>
              <a:rPr lang="en-US" sz="1400" dirty="0"/>
              <a:t>Hydrogen blending is by volume (up to 20%)</a:t>
            </a:r>
          </a:p>
          <a:p>
            <a:r>
              <a:rPr lang="en-US" sz="1400" dirty="0"/>
              <a:t>E(</a:t>
            </a:r>
            <a:r>
              <a:rPr lang="en-US" sz="1400" dirty="0" err="1"/>
              <a:t>electrolyser</a:t>
            </a:r>
            <a:r>
              <a:rPr lang="en-US" sz="1400" dirty="0"/>
              <a:t>) + E(H₂ reformer) = E(H₂ boilers) + E(H₂ blending)</a:t>
            </a:r>
            <a:br>
              <a:rPr lang="en-US" sz="1400" dirty="0"/>
            </a:br>
            <a:r>
              <a:rPr lang="en-US" sz="1400" dirty="0"/>
              <a:t>Any surplus H₂ goes to Fuel Cell</a:t>
            </a:r>
          </a:p>
          <a:p>
            <a:r>
              <a:rPr lang="en-US" sz="1400" dirty="0"/>
              <a:t>With CCS deployment (2040 to 2050) and high renewables.</a:t>
            </a:r>
          </a:p>
        </p:txBody>
      </p:sp>
      <p:sp>
        <p:nvSpPr>
          <p:cNvPr id="3" name="Rectangle 2">
            <a:extLst>
              <a:ext uri="{FF2B5EF4-FFF2-40B4-BE49-F238E27FC236}">
                <a16:creationId xmlns:a16="http://schemas.microsoft.com/office/drawing/2014/main" id="{8BF25D95-197F-6985-3CF6-496F28F00D03}"/>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499B4C84-73B7-0B6E-1688-8FD6B62FCA78}"/>
              </a:ext>
            </a:extLst>
          </p:cNvPr>
          <p:cNvSpPr/>
          <p:nvPr/>
        </p:nvSpPr>
        <p:spPr>
          <a:xfrm>
            <a:off x="24309" y="973155"/>
            <a:ext cx="1662977"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9" name="Rectangle 8">
            <a:extLst>
              <a:ext uri="{FF2B5EF4-FFF2-40B4-BE49-F238E27FC236}">
                <a16:creationId xmlns:a16="http://schemas.microsoft.com/office/drawing/2014/main" id="{8B7162F6-C829-BB79-4337-937E5B27DA0E}"/>
              </a:ext>
            </a:extLst>
          </p:cNvPr>
          <p:cNvSpPr/>
          <p:nvPr/>
        </p:nvSpPr>
        <p:spPr>
          <a:xfrm>
            <a:off x="24309" y="1360558"/>
            <a:ext cx="7358722"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7.2) </a:t>
            </a:r>
            <a:r>
              <a:rPr lang="en-US" dirty="0">
                <a:latin typeface="Times New Roman" panose="02020603050405020304" pitchFamily="18" charset="0"/>
                <a:cs typeface="Times New Roman" panose="02020603050405020304" pitchFamily="18" charset="0"/>
              </a:rPr>
              <a:t>Economic planning for one day with heating interventions 50% of heat pumps and 50% hydrogen boilers (2025 - 2050). </a:t>
            </a:r>
          </a:p>
        </p:txBody>
      </p:sp>
    </p:spTree>
    <p:extLst>
      <p:ext uri="{BB962C8B-B14F-4D97-AF65-F5344CB8AC3E}">
        <p14:creationId xmlns:p14="http://schemas.microsoft.com/office/powerpoint/2010/main" val="265304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9A002-240D-5983-990E-A70FEC3523B1}"/>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7D33031-FB18-30FE-D73D-60FDA2AC9102}"/>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2035</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no CCS deployment</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AB95F53-6E83-6991-15B2-B8302311910F}"/>
              </a:ext>
            </a:extLst>
          </p:cNvPr>
          <p:cNvSpPr/>
          <p:nvPr/>
        </p:nvSpPr>
        <p:spPr>
          <a:xfrm>
            <a:off x="0" y="1906053"/>
            <a:ext cx="4119513"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EEE5D2B7-A6DF-094C-D80D-FD986EDFC795}"/>
              </a:ext>
            </a:extLst>
          </p:cNvPr>
          <p:cNvGraphicFramePr>
            <a:graphicFrameLocks noGrp="1"/>
          </p:cNvGraphicFramePr>
          <p:nvPr/>
        </p:nvGraphicFramePr>
        <p:xfrm>
          <a:off x="342968" y="2369019"/>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1.96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2.06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3574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2.17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4.28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EC0138C-D627-5D4C-3832-2498604BAF78}"/>
              </a:ext>
            </a:extLst>
          </p:cNvPr>
          <p:cNvSpPr/>
          <p:nvPr/>
        </p:nvSpPr>
        <p:spPr>
          <a:xfrm>
            <a:off x="8571673" y="1667224"/>
            <a:ext cx="3529877"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4DA474AD-BCA1-CC2A-E8AA-1CD6E09C9309}"/>
              </a:ext>
            </a:extLst>
          </p:cNvPr>
          <p:cNvSpPr/>
          <p:nvPr/>
        </p:nvSpPr>
        <p:spPr>
          <a:xfrm>
            <a:off x="8686694" y="4128768"/>
            <a:ext cx="3299836"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B50E66A9-0620-155A-513F-2845201D2EF8}"/>
              </a:ext>
            </a:extLst>
          </p:cNvPr>
          <p:cNvSpPr/>
          <p:nvPr/>
        </p:nvSpPr>
        <p:spPr>
          <a:xfrm>
            <a:off x="259237" y="4126505"/>
            <a:ext cx="3383567"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9B3CF37D-DE09-B18B-36F0-017E7290E0B2}"/>
              </a:ext>
            </a:extLst>
          </p:cNvPr>
          <p:cNvGraphicFramePr>
            <a:graphicFrameLocks noGrp="1"/>
          </p:cNvGraphicFramePr>
          <p:nvPr/>
        </p:nvGraphicFramePr>
        <p:xfrm>
          <a:off x="8686694" y="4589654"/>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3440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3319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4.95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3180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9.86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54FED2D-4250-A8E2-6272-6748F5C4A0AD}"/>
              </a:ext>
            </a:extLst>
          </p:cNvPr>
          <p:cNvGraphicFramePr>
            <a:graphicFrameLocks noGrp="1"/>
          </p:cNvGraphicFramePr>
          <p:nvPr/>
        </p:nvGraphicFramePr>
        <p:xfrm>
          <a:off x="342968" y="4589654"/>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6171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1.45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6178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6164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0A94F990-9461-BD20-8D9C-001509959CAC}"/>
              </a:ext>
            </a:extLst>
          </p:cNvPr>
          <p:cNvGraphicFramePr>
            <a:graphicFrameLocks noGrp="1"/>
          </p:cNvGraphicFramePr>
          <p:nvPr/>
        </p:nvGraphicFramePr>
        <p:xfrm>
          <a:off x="8686694" y="2362721"/>
          <a:ext cx="3299836" cy="167513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dirty="0">
                          <a:solidFill>
                            <a:srgbClr val="000000"/>
                          </a:solidFill>
                          <a:effectLst/>
                          <a:latin typeface="Calibri" panose="020F0502020204030204" pitchFamily="34" charset="0"/>
                        </a:rPr>
                        <a:t>4122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2.54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3970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2.58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3808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2.61</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4.05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2" name="Table 1">
            <a:extLst>
              <a:ext uri="{FF2B5EF4-FFF2-40B4-BE49-F238E27FC236}">
                <a16:creationId xmlns:a16="http://schemas.microsoft.com/office/drawing/2014/main" id="{46793CC7-12A2-FBA9-1087-421510030C18}"/>
              </a:ext>
            </a:extLst>
          </p:cNvPr>
          <p:cNvGraphicFramePr>
            <a:graphicFrameLocks noGrp="1"/>
          </p:cNvGraphicFramePr>
          <p:nvPr/>
        </p:nvGraphicFramePr>
        <p:xfrm>
          <a:off x="4317094" y="3553386"/>
          <a:ext cx="3695309" cy="1644650"/>
        </p:xfrm>
        <a:graphic>
          <a:graphicData uri="http://schemas.openxmlformats.org/drawingml/2006/table">
            <a:tbl>
              <a:tblPr>
                <a:tableStyleId>{7DF18680-E054-41AD-8BC1-D1AEF772440D}</a:tableStyleId>
              </a:tblPr>
              <a:tblGrid>
                <a:gridCol w="1428947">
                  <a:extLst>
                    <a:ext uri="{9D8B030D-6E8A-4147-A177-3AD203B41FA5}">
                      <a16:colId xmlns:a16="http://schemas.microsoft.com/office/drawing/2014/main" val="2423940935"/>
                    </a:ext>
                  </a:extLst>
                </a:gridCol>
                <a:gridCol w="755454">
                  <a:extLst>
                    <a:ext uri="{9D8B030D-6E8A-4147-A177-3AD203B41FA5}">
                      <a16:colId xmlns:a16="http://schemas.microsoft.com/office/drawing/2014/main" val="3203082329"/>
                    </a:ext>
                  </a:extLst>
                </a:gridCol>
                <a:gridCol w="755454">
                  <a:extLst>
                    <a:ext uri="{9D8B030D-6E8A-4147-A177-3AD203B41FA5}">
                      <a16:colId xmlns:a16="http://schemas.microsoft.com/office/drawing/2014/main" val="4286112541"/>
                    </a:ext>
                  </a:extLst>
                </a:gridCol>
                <a:gridCol w="755454">
                  <a:extLst>
                    <a:ext uri="{9D8B030D-6E8A-4147-A177-3AD203B41FA5}">
                      <a16:colId xmlns:a16="http://schemas.microsoft.com/office/drawing/2014/main" val="2754661429"/>
                    </a:ext>
                  </a:extLst>
                </a:gridCol>
              </a:tblGrid>
              <a:tr h="182880">
                <a:tc>
                  <a:txBody>
                    <a:bodyPr/>
                    <a:lstStyle/>
                    <a:p>
                      <a:pPr algn="ctr" fontAlgn="t"/>
                      <a:r>
                        <a:rPr lang="en-US" sz="1400" u="none" strike="noStrike" dirty="0">
                          <a:effectLst/>
                        </a:rPr>
                        <a:t>Scenario</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Zero-Emissions Cost (m£)</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Baseline Emissions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400" u="none" strike="noStrike" dirty="0">
                          <a:effectLst/>
                        </a:rPr>
                        <a:t>Cost per t abated (£/t)</a:t>
                      </a:r>
                      <a:endParaRPr lang="en-US" sz="1400" b="1"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3657116"/>
                  </a:ext>
                </a:extLst>
              </a:tr>
              <a:tr h="182880">
                <a:tc>
                  <a:txBody>
                    <a:bodyPr/>
                    <a:lstStyle/>
                    <a:p>
                      <a:pPr algn="ctr" fontAlgn="b"/>
                      <a:r>
                        <a:rPr lang="en-US" sz="1600" u="none" strike="noStrike" dirty="0" err="1">
                          <a:effectLst/>
                        </a:rPr>
                        <a:t>Base_MC_Interv</a:t>
                      </a:r>
                      <a:endParaRPr lang="en-US" sz="16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dirty="0">
                          <a:solidFill>
                            <a:srgbClr val="000000"/>
                          </a:solidFill>
                          <a:effectLst/>
                          <a:latin typeface="Calibri" panose="020F0502020204030204" pitchFamily="34" charset="0"/>
                        </a:rPr>
                        <a:t>4.28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3467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1234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96383"/>
                  </a:ext>
                </a:extLst>
              </a:tr>
              <a:tr h="182880">
                <a:tc>
                  <a:txBody>
                    <a:bodyPr/>
                    <a:lstStyle/>
                    <a:p>
                      <a:pPr algn="ctr" fontAlgn="b"/>
                      <a:r>
                        <a:rPr lang="en-US" sz="1600" u="none" strike="noStrike">
                          <a:effectLst/>
                        </a:rPr>
                        <a:t>HP_HB_Interv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4.05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4123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982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352033"/>
                  </a:ext>
                </a:extLst>
              </a:tr>
              <a:tr h="182880">
                <a:tc>
                  <a:txBody>
                    <a:bodyPr/>
                    <a:lstStyle/>
                    <a:p>
                      <a:pPr algn="ctr" fontAlgn="b"/>
                      <a:r>
                        <a:rPr lang="en-US" sz="1600" u="none" strike="noStrike">
                          <a:effectLst/>
                        </a:rPr>
                        <a:t>HP_Interv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2.59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4747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546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4563202"/>
                  </a:ext>
                </a:extLst>
              </a:tr>
              <a:tr h="193494">
                <a:tc>
                  <a:txBody>
                    <a:bodyPr/>
                    <a:lstStyle/>
                    <a:p>
                      <a:pPr algn="ctr" fontAlgn="b"/>
                      <a:r>
                        <a:rPr lang="en-US" sz="1600" u="none" strike="noStrike">
                          <a:effectLst/>
                        </a:rPr>
                        <a:t>HB_Interv</a:t>
                      </a:r>
                      <a:endParaRPr lang="en-US" sz="16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a:solidFill>
                            <a:srgbClr val="000000"/>
                          </a:solidFill>
                          <a:effectLst/>
                          <a:latin typeface="Calibri" panose="020F0502020204030204" pitchFamily="34" charset="0"/>
                        </a:rPr>
                        <a:t>9.86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dirty="0">
                          <a:solidFill>
                            <a:srgbClr val="000000"/>
                          </a:solidFill>
                          <a:effectLst/>
                          <a:latin typeface="Calibri" panose="020F0502020204030204" pitchFamily="34" charset="0"/>
                        </a:rPr>
                        <a:t>3440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600" b="0" i="0" u="none" strike="noStrike" dirty="0">
                          <a:solidFill>
                            <a:srgbClr val="000000"/>
                          </a:solidFill>
                          <a:effectLst/>
                          <a:latin typeface="Calibri" panose="020F0502020204030204" pitchFamily="34" charset="0"/>
                        </a:rPr>
                        <a:t>2866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1353378"/>
                  </a:ext>
                </a:extLst>
              </a:tr>
            </a:tbl>
          </a:graphicData>
        </a:graphic>
      </p:graphicFrame>
      <p:sp>
        <p:nvSpPr>
          <p:cNvPr id="7" name="TextBox 6">
            <a:extLst>
              <a:ext uri="{FF2B5EF4-FFF2-40B4-BE49-F238E27FC236}">
                <a16:creationId xmlns:a16="http://schemas.microsoft.com/office/drawing/2014/main" id="{BC15CCB3-D409-3F44-E3A3-9F9229E88548}"/>
              </a:ext>
            </a:extLst>
          </p:cNvPr>
          <p:cNvSpPr txBox="1"/>
          <p:nvPr/>
        </p:nvSpPr>
        <p:spPr>
          <a:xfrm>
            <a:off x="4317094" y="3119948"/>
            <a:ext cx="3695309" cy="369332"/>
          </a:xfrm>
          <a:prstGeom prst="rect">
            <a:avLst/>
          </a:prstGeom>
          <a:noFill/>
        </p:spPr>
        <p:txBody>
          <a:bodyPr wrap="square">
            <a:spAutoFit/>
          </a:bodyPr>
          <a:lstStyle/>
          <a:p>
            <a:pPr algn="ctr" fontAlgn="t"/>
            <a:r>
              <a:rPr lang="en-US" sz="1800" u="none" strike="noStrike" dirty="0">
                <a:effectLst/>
                <a:latin typeface="Times New Roman" panose="02020603050405020304" pitchFamily="18" charset="0"/>
                <a:cs typeface="Times New Roman" panose="02020603050405020304" pitchFamily="18" charset="0"/>
              </a:rPr>
              <a:t>Cost per CO2 </a:t>
            </a:r>
            <a:r>
              <a:rPr lang="en-US" sz="1800" u="none" strike="noStrike" dirty="0" err="1">
                <a:effectLst/>
                <a:latin typeface="Times New Roman" panose="02020603050405020304" pitchFamily="18" charset="0"/>
                <a:cs typeface="Times New Roman" panose="02020603050405020304" pitchFamily="18" charset="0"/>
              </a:rPr>
              <a:t>tonne</a:t>
            </a:r>
            <a:r>
              <a:rPr lang="en-US" sz="1800" u="none" strike="noStrike" dirty="0">
                <a:effectLst/>
                <a:latin typeface="Times New Roman" panose="02020603050405020304" pitchFamily="18" charset="0"/>
                <a:cs typeface="Times New Roman" panose="02020603050405020304" pitchFamily="18" charset="0"/>
              </a:rPr>
              <a:t> abated (£/t)</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EFDB6B4-A03F-AAC2-A34A-BE7DB72A678E}"/>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0073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4DB6-8D51-BC46-4BD1-20986A3457E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E9E4782-7952-585B-E6C5-315A36D7F795}"/>
              </a:ext>
            </a:extLst>
          </p:cNvPr>
          <p:cNvSpPr/>
          <p:nvPr/>
        </p:nvSpPr>
        <p:spPr>
          <a:xfrm>
            <a:off x="1" y="959338"/>
            <a:ext cx="760271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Comparison in terms of operational cost for a pe</a:t>
            </a:r>
            <a:r>
              <a:rPr lang="en-US" sz="2000" i="0" u="none" strike="noStrike" dirty="0">
                <a:solidFill>
                  <a:srgbClr val="000000"/>
                </a:solidFill>
                <a:effectLst/>
                <a:latin typeface="Times New Roman" panose="02020603050405020304" pitchFamily="18" charset="0"/>
                <a:cs typeface="Times New Roman" panose="02020603050405020304" pitchFamily="18" charset="0"/>
              </a:rPr>
              <a:t>ak </a:t>
            </a:r>
            <a:r>
              <a:rPr lang="en-US" sz="2000" dirty="0">
                <a:solidFill>
                  <a:srgbClr val="000000"/>
                </a:solidFill>
                <a:latin typeface="Times New Roman" panose="02020603050405020304" pitchFamily="18" charset="0"/>
                <a:cs typeface="Times New Roman" panose="02020603050405020304" pitchFamily="18" charset="0"/>
              </a:rPr>
              <a:t>d</a:t>
            </a:r>
            <a:r>
              <a:rPr lang="en-US" sz="2000" i="0" u="none" strike="noStrike" dirty="0">
                <a:solidFill>
                  <a:srgbClr val="000000"/>
                </a:solidFill>
                <a:effectLst/>
                <a:latin typeface="Times New Roman" panose="02020603050405020304" pitchFamily="18" charset="0"/>
                <a:cs typeface="Times New Roman" panose="02020603050405020304" pitchFamily="18" charset="0"/>
              </a:rPr>
              <a:t>emand </a:t>
            </a:r>
            <a:r>
              <a:rPr lang="en-US" sz="2000" dirty="0">
                <a:solidFill>
                  <a:srgbClr val="000000"/>
                </a:solidFill>
                <a:latin typeface="Times New Roman" panose="02020603050405020304" pitchFamily="18" charset="0"/>
                <a:cs typeface="Times New Roman" panose="02020603050405020304" pitchFamily="18" charset="0"/>
              </a:rPr>
              <a:t>day i</a:t>
            </a:r>
            <a:r>
              <a:rPr lang="en-US" sz="2000" i="0" u="none" strike="noStrike" dirty="0">
                <a:solidFill>
                  <a:srgbClr val="000000"/>
                </a:solidFill>
                <a:effectLst/>
                <a:latin typeface="Times New Roman" panose="02020603050405020304" pitchFamily="18" charset="0"/>
                <a:cs typeface="Times New Roman" panose="02020603050405020304" pitchFamily="18" charset="0"/>
              </a:rPr>
              <a:t>n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2050</a:t>
            </a:r>
            <a:r>
              <a:rPr lang="en-US" sz="2000" dirty="0">
                <a:solidFill>
                  <a:srgbClr val="000000"/>
                </a:solidFill>
                <a:latin typeface="Times New Roman" panose="02020603050405020304" pitchFamily="18" charset="0"/>
                <a:cs typeface="Times New Roman" panose="02020603050405020304" pitchFamily="18" charset="0"/>
              </a:rPr>
              <a:t>.</a:t>
            </a:r>
            <a:r>
              <a:rPr lang="en-US" sz="2000" i="0" u="none" strike="noStrike" dirty="0">
                <a:solidFill>
                  <a:srgbClr val="000000"/>
                </a:solidFill>
                <a:effectLst/>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Assuming full CCS deployment and high renewable integration. </a:t>
            </a:r>
            <a:endParaRPr lang="en-US" sz="200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FCA26EF8-4A8D-B0B9-81A9-A88EDBC2F639}"/>
              </a:ext>
            </a:extLst>
          </p:cNvPr>
          <p:cNvSpPr/>
          <p:nvPr/>
        </p:nvSpPr>
        <p:spPr>
          <a:xfrm>
            <a:off x="405348" y="1904469"/>
            <a:ext cx="4760536"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(1) STI: Social-Technical Interventions </a:t>
            </a:r>
          </a:p>
        </p:txBody>
      </p:sp>
      <p:graphicFrame>
        <p:nvGraphicFramePr>
          <p:cNvPr id="35" name="Table 34">
            <a:extLst>
              <a:ext uri="{FF2B5EF4-FFF2-40B4-BE49-F238E27FC236}">
                <a16:creationId xmlns:a16="http://schemas.microsoft.com/office/drawing/2014/main" id="{962A3C14-814C-2E22-4D94-119270E7AC18}"/>
              </a:ext>
            </a:extLst>
          </p:cNvPr>
          <p:cNvGraphicFramePr>
            <a:graphicFrameLocks noGrp="1"/>
          </p:cNvGraphicFramePr>
          <p:nvPr/>
        </p:nvGraphicFramePr>
        <p:xfrm>
          <a:off x="1172527"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1.82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1.90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3.13</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11" name="Rectangle 10">
            <a:extLst>
              <a:ext uri="{FF2B5EF4-FFF2-40B4-BE49-F238E27FC236}">
                <a16:creationId xmlns:a16="http://schemas.microsoft.com/office/drawing/2014/main" id="{984C18CB-BB26-8DA4-D7D7-FEBB9722A8B1}"/>
              </a:ext>
            </a:extLst>
          </p:cNvPr>
          <p:cNvSpPr/>
          <p:nvPr/>
        </p:nvSpPr>
        <p:spPr>
          <a:xfrm>
            <a:off x="6693031" y="1904469"/>
            <a:ext cx="5462834" cy="707886"/>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(2) 50/50 Mix of Heat Pumps and Hydrogen Boilers</a:t>
            </a:r>
          </a:p>
        </p:txBody>
      </p:sp>
      <p:sp>
        <p:nvSpPr>
          <p:cNvPr id="13" name="Rectangle 12">
            <a:extLst>
              <a:ext uri="{FF2B5EF4-FFF2-40B4-BE49-F238E27FC236}">
                <a16:creationId xmlns:a16="http://schemas.microsoft.com/office/drawing/2014/main" id="{A6799500-650D-0A88-0A35-868816FEA5F0}"/>
              </a:ext>
            </a:extLst>
          </p:cNvPr>
          <p:cNvSpPr/>
          <p:nvPr/>
        </p:nvSpPr>
        <p:spPr>
          <a:xfrm>
            <a:off x="7267963" y="4133482"/>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(4) 100 % of Hydrogen Boilers</a:t>
            </a:r>
          </a:p>
        </p:txBody>
      </p:sp>
      <p:sp>
        <p:nvSpPr>
          <p:cNvPr id="15" name="Rectangle 14">
            <a:extLst>
              <a:ext uri="{FF2B5EF4-FFF2-40B4-BE49-F238E27FC236}">
                <a16:creationId xmlns:a16="http://schemas.microsoft.com/office/drawing/2014/main" id="{2BDC464C-55CA-A33D-728E-B270844988D9}"/>
              </a:ext>
            </a:extLst>
          </p:cNvPr>
          <p:cNvSpPr/>
          <p:nvPr/>
        </p:nvSpPr>
        <p:spPr>
          <a:xfrm>
            <a:off x="743610" y="4124921"/>
            <a:ext cx="4081861" cy="400110"/>
          </a:xfrm>
          <a:prstGeom prst="rect">
            <a:avLst/>
          </a:prstGeom>
        </p:spPr>
        <p:txBody>
          <a:bodyPr wrap="square">
            <a:spAutoFit/>
          </a:bodyPr>
          <a:lstStyle/>
          <a:p>
            <a:pPr algn="ctr"/>
            <a:r>
              <a:rPr lang="en-US" sz="2000" dirty="0">
                <a:latin typeface="Times New Roman" panose="02020603050405020304" pitchFamily="18" charset="0"/>
                <a:cs typeface="Times New Roman" panose="02020603050405020304" pitchFamily="18" charset="0"/>
              </a:rPr>
              <a:t>(3) 100 % of Heat Pumps</a:t>
            </a:r>
          </a:p>
        </p:txBody>
      </p:sp>
      <p:graphicFrame>
        <p:nvGraphicFramePr>
          <p:cNvPr id="3" name="Table 2">
            <a:extLst>
              <a:ext uri="{FF2B5EF4-FFF2-40B4-BE49-F238E27FC236}">
                <a16:creationId xmlns:a16="http://schemas.microsoft.com/office/drawing/2014/main" id="{D0AA0D2B-222B-43B2-25EE-4CD43A4619DF}"/>
              </a:ext>
            </a:extLst>
          </p:cNvPr>
          <p:cNvGraphicFramePr>
            <a:graphicFrameLocks noGrp="1"/>
          </p:cNvGraphicFramePr>
          <p:nvPr/>
        </p:nvGraphicFramePr>
        <p:xfrm>
          <a:off x="7696880" y="4594368"/>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3.76</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3.84</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Calibri" panose="020F0502020204030204" pitchFamily="34" charset="0"/>
                        </a:rPr>
                        <a:t>3.92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6.98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4" name="Table 3">
            <a:extLst>
              <a:ext uri="{FF2B5EF4-FFF2-40B4-BE49-F238E27FC236}">
                <a16:creationId xmlns:a16="http://schemas.microsoft.com/office/drawing/2014/main" id="{2D1CEEAE-265F-7994-B8AD-859724FC0104}"/>
              </a:ext>
            </a:extLst>
          </p:cNvPr>
          <p:cNvGraphicFramePr>
            <a:graphicFrameLocks noGrp="1"/>
          </p:cNvGraphicFramePr>
          <p:nvPr/>
        </p:nvGraphicFramePr>
        <p:xfrm>
          <a:off x="1172527" y="4588070"/>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1.10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a:solidFill>
                            <a:srgbClr val="000000"/>
                          </a:solidFill>
                          <a:effectLst/>
                          <a:latin typeface="Calibri" panose="020F0502020204030204" pitchFamily="34" charset="0"/>
                          <a:ea typeface="+mn-ea"/>
                          <a:cs typeface="+mn-cs"/>
                        </a:rPr>
                        <a:t>1.19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1.30</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dirty="0">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2.98</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graphicFrame>
        <p:nvGraphicFramePr>
          <p:cNvPr id="5" name="Table 4">
            <a:extLst>
              <a:ext uri="{FF2B5EF4-FFF2-40B4-BE49-F238E27FC236}">
                <a16:creationId xmlns:a16="http://schemas.microsoft.com/office/drawing/2014/main" id="{F1E29A87-DD3D-514F-1736-DAC92423DC71}"/>
              </a:ext>
            </a:extLst>
          </p:cNvPr>
          <p:cNvGraphicFramePr>
            <a:graphicFrameLocks noGrp="1"/>
          </p:cNvGraphicFramePr>
          <p:nvPr/>
        </p:nvGraphicFramePr>
        <p:xfrm>
          <a:off x="7696880" y="2367435"/>
          <a:ext cx="3299836" cy="1664970"/>
        </p:xfrm>
        <a:graphic>
          <a:graphicData uri="http://schemas.openxmlformats.org/drawingml/2006/table">
            <a:tbl>
              <a:tblPr>
                <a:tableStyleId>{5C22544A-7EE6-4342-B048-85BDC9FD1C3A}</a:tableStyleId>
              </a:tblPr>
              <a:tblGrid>
                <a:gridCol w="994520">
                  <a:extLst>
                    <a:ext uri="{9D8B030D-6E8A-4147-A177-3AD203B41FA5}">
                      <a16:colId xmlns:a16="http://schemas.microsoft.com/office/drawing/2014/main" val="2587753217"/>
                    </a:ext>
                  </a:extLst>
                </a:gridCol>
                <a:gridCol w="1271767">
                  <a:extLst>
                    <a:ext uri="{9D8B030D-6E8A-4147-A177-3AD203B41FA5}">
                      <a16:colId xmlns:a16="http://schemas.microsoft.com/office/drawing/2014/main" val="2510356036"/>
                    </a:ext>
                  </a:extLst>
                </a:gridCol>
                <a:gridCol w="1033549">
                  <a:extLst>
                    <a:ext uri="{9D8B030D-6E8A-4147-A177-3AD203B41FA5}">
                      <a16:colId xmlns:a16="http://schemas.microsoft.com/office/drawing/2014/main" val="2434420427"/>
                    </a:ext>
                  </a:extLst>
                </a:gridCol>
              </a:tblGrid>
              <a:tr h="30261">
                <a:tc>
                  <a:txBody>
                    <a:bodyPr/>
                    <a:lstStyle/>
                    <a:p>
                      <a:pPr algn="ctr" fontAlgn="ctr"/>
                      <a:r>
                        <a:rPr lang="en-US" sz="1800" u="none" strike="noStrike" dirty="0">
                          <a:effectLst/>
                        </a:rPr>
                        <a:t>H₂ Ratio </a:t>
                      </a:r>
                    </a:p>
                    <a:p>
                      <a:pPr algn="ctr" fontAlgn="ctr"/>
                      <a:r>
                        <a:rPr lang="en-US" sz="1800" u="none" strike="noStrike" dirty="0">
                          <a:effectLst/>
                        </a:rPr>
                        <a:t>(%)</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b="0" i="0" u="none" strike="noStrike" dirty="0">
                          <a:solidFill>
                            <a:srgbClr val="000000"/>
                          </a:solidFill>
                          <a:effectLst/>
                          <a:latin typeface="Aptos Narrow" panose="020B0004020202020204" pitchFamily="34" charset="0"/>
                        </a:rPr>
                        <a:t>Emissions (</a:t>
                      </a:r>
                      <a:r>
                        <a:rPr lang="en-US" sz="1800" b="0" i="0" u="none" strike="noStrike" dirty="0" err="1">
                          <a:solidFill>
                            <a:srgbClr val="000000"/>
                          </a:solidFill>
                          <a:effectLst/>
                          <a:latin typeface="Aptos Narrow" panose="020B0004020202020204" pitchFamily="34" charset="0"/>
                        </a:rPr>
                        <a:t>tonnes</a:t>
                      </a:r>
                      <a:r>
                        <a:rPr lang="en-US" sz="1800" b="0" i="0" u="none" strike="noStrike" dirty="0">
                          <a:solidFill>
                            <a:srgbClr val="000000"/>
                          </a:solidFill>
                          <a:effectLst/>
                          <a:latin typeface="Aptos Narrow" panose="020B0004020202020204" pitchFamily="34" charset="0"/>
                        </a:rPr>
                        <a:t>)</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800" u="none" strike="noStrike" dirty="0">
                          <a:effectLst/>
                        </a:rPr>
                        <a:t>Cost </a:t>
                      </a:r>
                    </a:p>
                    <a:p>
                      <a:pPr algn="ctr" fontAlgn="ctr"/>
                      <a:r>
                        <a:rPr lang="en-US" sz="1800" u="none" strike="noStrike" dirty="0">
                          <a:effectLst/>
                        </a:rPr>
                        <a:t>(m£)</a:t>
                      </a:r>
                      <a:endParaRPr lang="en-US" sz="1800" b="1" i="0" u="none" strike="noStrike" dirty="0">
                        <a:solidFill>
                          <a:srgbClr val="000000"/>
                        </a:solidFill>
                        <a:effectLst/>
                        <a:latin typeface="Aptos Narrow" panose="020B00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83522"/>
                  </a:ext>
                </a:extLst>
              </a:tr>
              <a:tr h="143471">
                <a:tc>
                  <a:txBody>
                    <a:bodyPr/>
                    <a:lstStyle/>
                    <a:p>
                      <a:pPr algn="ctr" rtl="0" fontAlgn="ctr"/>
                      <a:r>
                        <a:rPr lang="en-US" sz="1800" b="0" i="0" u="none" strike="noStrike" dirty="0">
                          <a:solidFill>
                            <a:srgbClr val="000000"/>
                          </a:solidFill>
                          <a:effectLst/>
                          <a:latin typeface="Calibri" panose="020F050202020403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2.25</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589705"/>
                  </a:ext>
                </a:extLst>
              </a:tr>
              <a:tr h="143471">
                <a:tc>
                  <a:txBody>
                    <a:bodyPr/>
                    <a:lstStyle/>
                    <a:p>
                      <a:pPr algn="ctr" rtl="0" fontAlgn="ctr"/>
                      <a:r>
                        <a:rPr lang="en-US" sz="1800" b="0" i="0" u="none" strike="noStrike">
                          <a:solidFill>
                            <a:srgbClr val="000000"/>
                          </a:solidFill>
                          <a:effectLst/>
                          <a:latin typeface="Calibri" panose="020F0502020204030204" pitchFamily="34" charset="0"/>
                        </a:rPr>
                        <a:t>10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2.29</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65597"/>
                  </a:ext>
                </a:extLst>
              </a:tr>
              <a:tr h="143471">
                <a:tc>
                  <a:txBody>
                    <a:bodyPr/>
                    <a:lstStyle/>
                    <a:p>
                      <a:pPr algn="ctr" rtl="0" fontAlgn="ctr"/>
                      <a:r>
                        <a:rPr lang="en-US" sz="1800" b="0" i="0" u="none" strike="noStrike">
                          <a:solidFill>
                            <a:srgbClr val="000000"/>
                          </a:solidFill>
                          <a:effectLst/>
                          <a:latin typeface="Calibri" panose="020F0502020204030204" pitchFamily="34" charset="0"/>
                        </a:rPr>
                        <a:t>20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2.32</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3375912"/>
                  </a:ext>
                </a:extLst>
              </a:tr>
              <a:tr h="143471">
                <a:tc>
                  <a:txBody>
                    <a:bodyPr/>
                    <a:lstStyle/>
                    <a:p>
                      <a:pPr algn="ctr" rtl="0" fontAlgn="ctr"/>
                      <a:r>
                        <a:rPr lang="en-US" sz="1800" b="0" i="0" u="none" strike="noStrike" dirty="0">
                          <a:solidFill>
                            <a:srgbClr val="000000"/>
                          </a:solidFill>
                          <a:effectLst/>
                          <a:latin typeface="Aptos Narrow" panose="020B0004020202020204" pitchFamily="34" charset="0"/>
                        </a:rPr>
                        <a:t>100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sz="1800" b="0" i="0" u="none" strike="noStrike">
                          <a:solidFill>
                            <a:srgbClr val="000000"/>
                          </a:solidFill>
                          <a:effectLst/>
                          <a:latin typeface="Aptos Narrow" panose="020B0004020202020204" pitchFamily="34" charset="0"/>
                        </a:rPr>
                        <a:t>0</a:t>
                      </a: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3.07</a:t>
                      </a:r>
                    </a:p>
                  </a:txBody>
                  <a:tcPr marL="3810" marR="3810" marT="381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5236160"/>
                  </a:ext>
                </a:extLst>
              </a:tr>
            </a:tbl>
          </a:graphicData>
        </a:graphic>
      </p:graphicFrame>
      <p:sp>
        <p:nvSpPr>
          <p:cNvPr id="2" name="Rectangle 1">
            <a:extLst>
              <a:ext uri="{FF2B5EF4-FFF2-40B4-BE49-F238E27FC236}">
                <a16:creationId xmlns:a16="http://schemas.microsoft.com/office/drawing/2014/main" id="{A5241750-0627-40A4-85DF-57FC40BED50C}"/>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12623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806394"/>
            <a:ext cx="14093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a:t>
            </a:r>
          </a:p>
        </p:txBody>
      </p:sp>
      <p:sp>
        <p:nvSpPr>
          <p:cNvPr id="8" name="Rectangle 7"/>
          <p:cNvSpPr/>
          <p:nvPr/>
        </p:nvSpPr>
        <p:spPr>
          <a:xfrm>
            <a:off x="0" y="1206504"/>
            <a:ext cx="12015105" cy="5078313"/>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system-wide modeling approach for residential heating 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shows that, although the applied social and technical interventions effectively reduce gas demand, their overall impact on CO₂ emissions remains limited under the current system infrastructure.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scale of required generation capacity (GWh/day) points to substantial requirement for infrastructure expansion.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 lower levels of hydrogen blending, coupled with the deployment of CCS from 2040, play a crucial role in driving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the residential heating sector.</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Integrating 50/50 mix of hydrogen boilers and heat pumps with CCS offers a viable route to net-zero emissions in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by 2050.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terms of operational costs, at the full hydrogen integration, the deployment of 100% heat pumps yields the lowest costs, then comes 50/50 mix of hydrogen boilers and heat pumps.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While the scenario of 100% hydrogen boilers has the highest operational costs.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Hydrogen blending into the gas network can support emissions reduction while meeting heating demand. However, its impact is limited! Since 20% of hydrogen blending leads to about 7% reduction in emissions.</a:t>
            </a:r>
          </a:p>
        </p:txBody>
      </p:sp>
      <p:sp>
        <p:nvSpPr>
          <p:cNvPr id="3" name="Rectangle 2">
            <a:extLst>
              <a:ext uri="{FF2B5EF4-FFF2-40B4-BE49-F238E27FC236}">
                <a16:creationId xmlns:a16="http://schemas.microsoft.com/office/drawing/2014/main" id="{C0D77120-AAA9-A384-6BF1-A00C67A88141}"/>
              </a:ext>
            </a:extLst>
          </p:cNvPr>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6138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40944-3B14-8529-722C-D87C9FA151B4}"/>
              </a:ext>
            </a:extLst>
          </p:cNvPr>
          <p:cNvSpPr txBox="1"/>
          <p:nvPr/>
        </p:nvSpPr>
        <p:spPr>
          <a:xfrm>
            <a:off x="1595120" y="3042196"/>
            <a:ext cx="8575040" cy="584775"/>
          </a:xfrm>
          <a:prstGeom prst="rect">
            <a:avLst/>
          </a:prstGeom>
          <a:noFill/>
        </p:spPr>
        <p:txBody>
          <a:bodyPr wrap="square">
            <a:spAutoFit/>
          </a:bodyPr>
          <a:lstStyle/>
          <a:p>
            <a:pPr algn="ctr"/>
            <a:r>
              <a:rPr lang="en-GB" sz="3200" b="1" dirty="0">
                <a:solidFill>
                  <a:srgbClr val="2D2D7C"/>
                </a:solidFill>
                <a:latin typeface="Times New Roman" panose="02020603050405020304" pitchFamily="18" charset="0"/>
                <a:ea typeface="+mj-ea"/>
                <a:cs typeface="Times New Roman" panose="02020603050405020304" pitchFamily="18" charset="0"/>
              </a:rPr>
              <a:t>Thank you for your attention </a:t>
            </a:r>
          </a:p>
        </p:txBody>
      </p:sp>
    </p:spTree>
    <p:extLst>
      <p:ext uri="{BB962C8B-B14F-4D97-AF65-F5344CB8AC3E}">
        <p14:creationId xmlns:p14="http://schemas.microsoft.com/office/powerpoint/2010/main" val="104580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6" name="Rectangle 5"/>
          <p:cNvSpPr/>
          <p:nvPr/>
        </p:nvSpPr>
        <p:spPr>
          <a:xfrm>
            <a:off x="9538" y="1126757"/>
            <a:ext cx="132119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Objective:</a:t>
            </a:r>
          </a:p>
        </p:txBody>
      </p:sp>
      <p:sp>
        <p:nvSpPr>
          <p:cNvPr id="75" name="TextBox 74">
            <a:extLst>
              <a:ext uri="{FF2B5EF4-FFF2-40B4-BE49-F238E27FC236}">
                <a16:creationId xmlns:a16="http://schemas.microsoft.com/office/drawing/2014/main" id="{07B8FD7C-39C7-6C1E-3D93-827C5FDC89EE}"/>
              </a:ext>
            </a:extLst>
          </p:cNvPr>
          <p:cNvSpPr txBox="1"/>
          <p:nvPr/>
        </p:nvSpPr>
        <p:spPr>
          <a:xfrm>
            <a:off x="7785724" y="3511499"/>
            <a:ext cx="4362503"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High-level diagram of resources-technology model</a:t>
            </a:r>
          </a:p>
        </p:txBody>
      </p:sp>
      <p:sp>
        <p:nvSpPr>
          <p:cNvPr id="77" name="Rectangle 7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10" name="Picture 9" descr="A diagram of a network&#10;&#10;Description automatically generated">
            <a:extLst>
              <a:ext uri="{FF2B5EF4-FFF2-40B4-BE49-F238E27FC236}">
                <a16:creationId xmlns:a16="http://schemas.microsoft.com/office/drawing/2014/main" id="{DEF96539-17FD-D145-3D72-D1779924E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3268" y="1447144"/>
            <a:ext cx="4274959" cy="2006106"/>
          </a:xfrm>
          <a:prstGeom prst="rect">
            <a:avLst/>
          </a:prstGeom>
        </p:spPr>
      </p:pic>
      <p:pic>
        <p:nvPicPr>
          <p:cNvPr id="12" name="Picture 11" descr="A map of england with a red location&#10;&#10;Description automatically generated">
            <a:extLst>
              <a:ext uri="{FF2B5EF4-FFF2-40B4-BE49-F238E27FC236}">
                <a16:creationId xmlns:a16="http://schemas.microsoft.com/office/drawing/2014/main" id="{B554915E-472F-9617-0CE4-DC6FC7D88A4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98529" y="1482029"/>
            <a:ext cx="1521650" cy="1590451"/>
          </a:xfrm>
          <a:prstGeom prst="rect">
            <a:avLst/>
          </a:prstGeom>
          <a:ln>
            <a:solidFill>
              <a:schemeClr val="tx1"/>
            </a:solidFill>
          </a:ln>
        </p:spPr>
      </p:pic>
      <p:sp>
        <p:nvSpPr>
          <p:cNvPr id="4" name="Rectangle 3"/>
          <p:cNvSpPr/>
          <p:nvPr/>
        </p:nvSpPr>
        <p:spPr>
          <a:xfrm>
            <a:off x="0" y="1526867"/>
            <a:ext cx="6209358"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Assessment of the impacts of social and technical interventions for the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of residential heating on the electricity and gas systems 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p:txBody>
      </p:sp>
      <p:sp>
        <p:nvSpPr>
          <p:cNvPr id="2" name="Rectangle 1"/>
          <p:cNvSpPr/>
          <p:nvPr/>
        </p:nvSpPr>
        <p:spPr>
          <a:xfrm>
            <a:off x="0" y="2665641"/>
            <a:ext cx="1770523"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Key Questions:</a:t>
            </a:r>
          </a:p>
        </p:txBody>
      </p:sp>
      <p:sp>
        <p:nvSpPr>
          <p:cNvPr id="13" name="Rectangle 12"/>
          <p:cNvSpPr/>
          <p:nvPr/>
        </p:nvSpPr>
        <p:spPr>
          <a:xfrm>
            <a:off x="9538" y="3072480"/>
            <a:ext cx="7935883" cy="2677656"/>
          </a:xfrm>
          <a:prstGeom prst="rect">
            <a:avLst/>
          </a:prstGeom>
        </p:spPr>
        <p:txBody>
          <a:bodyPr wrap="square">
            <a:spAutoFit/>
          </a:bodyPr>
          <a:lstStyle/>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social and technical interventions on system performance?</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economic dispatch and associated CO2 emissions of the heating interventions?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heat pumps and hydrogen boilers at different intervention levels?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are the impacts of the combined interventions of heat pumps and hydrogen boilers?</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economic plan of one-day heating interventions for the years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What is the plan for combined heat pumps and hydrogen boilers with CCS over 2025-2050?</a:t>
            </a:r>
          </a:p>
          <a:p>
            <a:pPr marL="173038" indent="-173038" algn="just">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 What are the requirements/impacts for hydrogen blending into the existing gas network?</a:t>
            </a:r>
          </a:p>
        </p:txBody>
      </p:sp>
      <p:grpSp>
        <p:nvGrpSpPr>
          <p:cNvPr id="17" name="Group 16"/>
          <p:cNvGrpSpPr/>
          <p:nvPr/>
        </p:nvGrpSpPr>
        <p:grpSpPr>
          <a:xfrm>
            <a:off x="7858711" y="3888005"/>
            <a:ext cx="4248952" cy="2416933"/>
            <a:chOff x="7858711" y="3888005"/>
            <a:chExt cx="4248952" cy="2416933"/>
          </a:xfrm>
        </p:grpSpPr>
        <p:sp>
          <p:nvSpPr>
            <p:cNvPr id="18" name="Rectangle 17"/>
            <p:cNvSpPr/>
            <p:nvPr/>
          </p:nvSpPr>
          <p:spPr>
            <a:xfrm>
              <a:off x="7873269" y="5966384"/>
              <a:ext cx="4234394" cy="338554"/>
            </a:xfrm>
            <a:prstGeom prst="rect">
              <a:avLst/>
            </a:prstGeom>
          </p:spPr>
          <p:txBody>
            <a:bodyPr wrap="square">
              <a:spAutoFit/>
            </a:bodyPr>
            <a:lstStyle/>
            <a:p>
              <a:pPr algn="ctr"/>
              <a:r>
                <a:rPr lang="en-GB" sz="1600" dirty="0">
                  <a:solidFill>
                    <a:srgbClr val="000000"/>
                  </a:solidFill>
                  <a:latin typeface="Times New Roman" panose="02020603050405020304" pitchFamily="18" charset="0"/>
                  <a:cs typeface="Times New Roman" panose="02020603050405020304" pitchFamily="18" charset="0"/>
                </a:rPr>
                <a:t>Schematic Diagram of Modelling</a:t>
              </a:r>
            </a:p>
          </p:txBody>
        </p:sp>
        <p:pic>
          <p:nvPicPr>
            <p:cNvPr id="19" name="Picture 18"/>
            <p:cNvPicPr>
              <a:picLocks noChangeAspect="1"/>
            </p:cNvPicPr>
            <p:nvPr/>
          </p:nvPicPr>
          <p:blipFill rotWithShape="1">
            <a:blip r:embed="rId5"/>
            <a:srcRect b="12147"/>
            <a:stretch/>
          </p:blipFill>
          <p:spPr>
            <a:xfrm>
              <a:off x="7858711" y="3888005"/>
              <a:ext cx="4248951" cy="2078379"/>
            </a:xfrm>
            <a:prstGeom prst="rect">
              <a:avLst/>
            </a:prstGeom>
          </p:spPr>
        </p:pic>
      </p:grpSp>
    </p:spTree>
    <p:extLst>
      <p:ext uri="{BB962C8B-B14F-4D97-AF65-F5344CB8AC3E}">
        <p14:creationId xmlns:p14="http://schemas.microsoft.com/office/powerpoint/2010/main" val="173955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46910" y="5600451"/>
            <a:ext cx="5557930"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Daily Profile of Total Electricity Demand for </a:t>
            </a:r>
            <a:r>
              <a:rPr lang="en-GB" dirty="0" err="1">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in 2019</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67168" y="1004905"/>
            <a:ext cx="222849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Demand Overview</a:t>
            </a:r>
          </a:p>
        </p:txBody>
      </p:sp>
      <p:sp>
        <p:nvSpPr>
          <p:cNvPr id="12" name="Rectangle 11"/>
          <p:cNvSpPr/>
          <p:nvPr/>
        </p:nvSpPr>
        <p:spPr>
          <a:xfrm>
            <a:off x="67168" y="1374237"/>
            <a:ext cx="12123353"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heating scenarios use the coldest day in November 2019 as a baseline to model peak energy demand.</a:t>
            </a:r>
          </a:p>
          <a:p>
            <a:r>
              <a:rPr lang="en-US" dirty="0">
                <a:latin typeface="Times New Roman" panose="02020603050405020304" pitchFamily="18" charset="0"/>
                <a:cs typeface="Times New Roman" panose="02020603050405020304" pitchFamily="18" charset="0"/>
              </a:rPr>
              <a:t>Total energy demand reached 31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with gas consumption (24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significantly outpacing electricity (7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Daily domestic demand averaged 16.6 </a:t>
            </a:r>
            <a:r>
              <a:rPr lang="en-US" dirty="0" err="1">
                <a:latin typeface="Times New Roman" panose="02020603050405020304" pitchFamily="18" charset="0"/>
                <a:cs typeface="Times New Roman" panose="02020603050405020304" pitchFamily="18" charset="0"/>
              </a:rPr>
              <a:t>GWh</a:t>
            </a:r>
            <a:r>
              <a:rPr 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(12.45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gas, 4.15 </a:t>
            </a:r>
            <a:r>
              <a:rPr lang="en-GB" dirty="0" err="1">
                <a:latin typeface="Times New Roman" panose="02020603050405020304" pitchFamily="18" charset="0"/>
                <a:cs typeface="Times New Roman" panose="02020603050405020304" pitchFamily="18" charset="0"/>
              </a:rPr>
              <a:t>GWh</a:t>
            </a:r>
            <a:r>
              <a:rPr lang="en-GB" dirty="0">
                <a:latin typeface="Times New Roman" panose="02020603050405020304" pitchFamily="18" charset="0"/>
                <a:cs typeface="Times New Roman" panose="02020603050405020304" pitchFamily="18" charset="0"/>
              </a:rPr>
              <a:t> for electricity). </a:t>
            </a:r>
            <a:endParaRPr lang="en-US" dirty="0">
              <a:latin typeface="Times New Roman" panose="02020603050405020304" pitchFamily="18" charset="0"/>
              <a:cs typeface="Times New Roman" panose="02020603050405020304" pitchFamily="18" charset="0"/>
            </a:endParaRPr>
          </a:p>
        </p:txBody>
      </p:sp>
      <p:sp>
        <p:nvSpPr>
          <p:cNvPr id="27" name="Rectangle 26"/>
          <p:cNvSpPr/>
          <p:nvPr/>
        </p:nvSpPr>
        <p:spPr>
          <a:xfrm>
            <a:off x="6237631" y="5651500"/>
            <a:ext cx="5523486" cy="369332"/>
          </a:xfrm>
          <a:prstGeom prst="rect">
            <a:avLst/>
          </a:prstGeom>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Daily Profile of Total Gas Demand for </a:t>
            </a:r>
            <a:r>
              <a:rPr lang="en-GB" altLang="en-US" dirty="0" err="1">
                <a:latin typeface="Times New Roman" panose="02020603050405020304" pitchFamily="18" charset="0"/>
                <a:cs typeface="Times New Roman" panose="02020603050405020304" pitchFamily="18" charset="0"/>
              </a:rPr>
              <a:t>NoT</a:t>
            </a:r>
            <a:r>
              <a:rPr lang="en-GB" altLang="en-US" dirty="0">
                <a:latin typeface="Times New Roman" panose="02020603050405020304" pitchFamily="18" charset="0"/>
                <a:cs typeface="Times New Roman" panose="02020603050405020304" pitchFamily="18" charset="0"/>
              </a:rPr>
              <a:t> in 2019</a:t>
            </a:r>
            <a:r>
              <a:rPr lang="en-US" altLang="en-US" dirty="0">
                <a:latin typeface="Times New Roman" panose="02020603050405020304" pitchFamily="18" charset="0"/>
                <a:cs typeface="Times New Roman" panose="02020603050405020304" pitchFamily="18" charset="0"/>
              </a:rPr>
              <a:t> </a:t>
            </a:r>
          </a:p>
        </p:txBody>
      </p:sp>
      <p:sp>
        <p:nvSpPr>
          <p:cNvPr id="29" name="Rectangle 2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graphicFrame>
        <p:nvGraphicFramePr>
          <p:cNvPr id="7" name="Chart 6">
            <a:extLst>
              <a:ext uri="{FF2B5EF4-FFF2-40B4-BE49-F238E27FC236}">
                <a16:creationId xmlns:a16="http://schemas.microsoft.com/office/drawing/2014/main" id="{F240851C-5B1B-464F-A50D-463F514EA2B5}"/>
              </a:ext>
            </a:extLst>
          </p:cNvPr>
          <p:cNvGraphicFramePr>
            <a:graphicFrameLocks/>
          </p:cNvGraphicFramePr>
          <p:nvPr/>
        </p:nvGraphicFramePr>
        <p:xfrm>
          <a:off x="6237631" y="2469018"/>
          <a:ext cx="5887202" cy="31314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FAD9E66C-2101-4A94-82DF-8367333CA833}"/>
              </a:ext>
            </a:extLst>
          </p:cNvPr>
          <p:cNvGraphicFramePr>
            <a:graphicFrameLocks/>
          </p:cNvGraphicFramePr>
          <p:nvPr/>
        </p:nvGraphicFramePr>
        <p:xfrm>
          <a:off x="100011" y="2470097"/>
          <a:ext cx="6028833" cy="31314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7778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3385863"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Social Intervention Scenarios</a:t>
            </a:r>
          </a:p>
        </p:txBody>
      </p:sp>
      <p:sp>
        <p:nvSpPr>
          <p:cNvPr id="14" name="Rectangle 13"/>
          <p:cNvSpPr/>
          <p:nvPr/>
        </p:nvSpPr>
        <p:spPr>
          <a:xfrm>
            <a:off x="0" y="1405015"/>
            <a:ext cx="12123353"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heat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scenarios evaluate how social-based interventions impact electricity and gas networks and the broader energy system within the North of Tyne (</a:t>
            </a:r>
            <a:r>
              <a:rPr lang="en-US" dirty="0" err="1">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region.</a:t>
            </a:r>
          </a:p>
          <a:p>
            <a:pPr algn="just"/>
            <a:r>
              <a:rPr lang="en-US" dirty="0">
                <a:latin typeface="Times New Roman" panose="02020603050405020304" pitchFamily="18" charset="0"/>
                <a:cs typeface="Times New Roman" panose="02020603050405020304" pitchFamily="18" charset="0"/>
              </a:rPr>
              <a:t>Developed to address </a:t>
            </a:r>
            <a:r>
              <a:rPr lang="en-US" dirty="0" err="1">
                <a:latin typeface="Times New Roman" panose="02020603050405020304" pitchFamily="18" charset="0"/>
                <a:cs typeface="Times New Roman" panose="02020603050405020304" pitchFamily="18" charset="0"/>
              </a:rPr>
              <a:t>decarbonisation</a:t>
            </a:r>
            <a:r>
              <a:rPr lang="en-US" dirty="0">
                <a:latin typeface="Times New Roman" panose="02020603050405020304" pitchFamily="18" charset="0"/>
                <a:cs typeface="Times New Roman" panose="02020603050405020304" pitchFamily="18" charset="0"/>
              </a:rPr>
              <a:t> needs, these scenarios model various heating interventions affecting 10% of households. </a:t>
            </a:r>
          </a:p>
        </p:txBody>
      </p:sp>
      <p:graphicFrame>
        <p:nvGraphicFramePr>
          <p:cNvPr id="16" name="Table 15"/>
          <p:cNvGraphicFramePr>
            <a:graphicFrameLocks noGrp="1"/>
          </p:cNvGraphicFramePr>
          <p:nvPr>
            <p:extLst>
              <p:ext uri="{D42A27DB-BD31-4B8C-83A1-F6EECF244321}">
                <p14:modId xmlns:p14="http://schemas.microsoft.com/office/powerpoint/2010/main" val="1824980429"/>
              </p:ext>
            </p:extLst>
          </p:nvPr>
        </p:nvGraphicFramePr>
        <p:xfrm>
          <a:off x="2874939" y="2950829"/>
          <a:ext cx="6988550" cy="3200400"/>
        </p:xfrm>
        <a:graphic>
          <a:graphicData uri="http://schemas.openxmlformats.org/drawingml/2006/table">
            <a:tbl>
              <a:tblPr firstRow="1" firstCol="1" bandRow="1">
                <a:tableStyleId>{46F890A9-2807-4EBB-B81D-B2AA78EC7F39}</a:tableStyleId>
              </a:tblPr>
              <a:tblGrid>
                <a:gridCol w="862070">
                  <a:extLst>
                    <a:ext uri="{9D8B030D-6E8A-4147-A177-3AD203B41FA5}">
                      <a16:colId xmlns:a16="http://schemas.microsoft.com/office/drawing/2014/main" val="1362699332"/>
                    </a:ext>
                  </a:extLst>
                </a:gridCol>
                <a:gridCol w="3200400">
                  <a:extLst>
                    <a:ext uri="{9D8B030D-6E8A-4147-A177-3AD203B41FA5}">
                      <a16:colId xmlns:a16="http://schemas.microsoft.com/office/drawing/2014/main" val="2973302327"/>
                    </a:ext>
                  </a:extLst>
                </a:gridCol>
                <a:gridCol w="1371600">
                  <a:extLst>
                    <a:ext uri="{9D8B030D-6E8A-4147-A177-3AD203B41FA5}">
                      <a16:colId xmlns:a16="http://schemas.microsoft.com/office/drawing/2014/main" val="7744998"/>
                    </a:ext>
                  </a:extLst>
                </a:gridCol>
                <a:gridCol w="1554480">
                  <a:extLst>
                    <a:ext uri="{9D8B030D-6E8A-4147-A177-3AD203B41FA5}">
                      <a16:colId xmlns:a16="http://schemas.microsoft.com/office/drawing/2014/main" val="1701011598"/>
                    </a:ext>
                  </a:extLst>
                </a:gridCol>
              </a:tblGrid>
              <a:tr h="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Scenario</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Intervention</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a:t>
                      </a:r>
                    </a:p>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Gas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Effect on Electricity Demand</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2915"/>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Decreasing the heating set point by 2°C</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8727253"/>
                  </a:ext>
                </a:extLst>
              </a:tr>
              <a:tr h="426720">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Improving the whole building insulation level similar to </a:t>
                      </a:r>
                      <a:r>
                        <a:rPr lang="en-GB" sz="1400" dirty="0" err="1">
                          <a:effectLst/>
                          <a:latin typeface="Times New Roman" panose="02020603050405020304" pitchFamily="18" charset="0"/>
                          <a:cs typeface="Times New Roman" panose="02020603050405020304" pitchFamily="18" charset="0"/>
                        </a:rPr>
                        <a:t>Passivhaus</a:t>
                      </a:r>
                      <a:r>
                        <a:rPr lang="en-GB" sz="1400" dirty="0">
                          <a:effectLst/>
                          <a:latin typeface="Times New Roman" panose="02020603050405020304" pitchFamily="18" charset="0"/>
                          <a:cs typeface="Times New Roman" panose="02020603050405020304" pitchFamily="18" charset="0"/>
                        </a:rPr>
                        <a:t> standards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77%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No effect </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29440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Delay start of heating from October to November</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5.5%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687408"/>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radiator valves to turn off heating in unoccupied rooms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4%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 </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872681"/>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heat pumps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21.3 %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7.1% increase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9952582"/>
                  </a:ext>
                </a:extLst>
              </a:tr>
              <a:tr h="426720">
                <a:tc>
                  <a:txBody>
                    <a:bodyPr/>
                    <a:lstStyle/>
                    <a:p>
                      <a:pPr marL="0" marR="0" algn="ctr">
                        <a:lnSpc>
                          <a:spcPct val="100000"/>
                        </a:lnSpc>
                        <a:spcBef>
                          <a:spcPts val="0"/>
                        </a:spcBef>
                        <a:spcAft>
                          <a:spcPts val="0"/>
                        </a:spcAft>
                      </a:pPr>
                      <a:r>
                        <a:rPr lang="en-GB" sz="14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Use of hydrogen boilers</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10% decrease</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400" dirty="0">
                          <a:effectLst/>
                          <a:latin typeface="Times New Roman" panose="02020603050405020304" pitchFamily="18" charset="0"/>
                          <a:cs typeface="Times New Roman" panose="02020603050405020304" pitchFamily="18" charset="0"/>
                        </a:rPr>
                        <a:t>No effect</a:t>
                      </a:r>
                      <a:endParaRPr lang="en-US" sz="1800" dirty="0">
                        <a:effectLst/>
                        <a:latin typeface="Times New Roman" panose="02020603050405020304" pitchFamily="18" charset="0"/>
                        <a:ea typeface="Aptos"/>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7267407"/>
                  </a:ext>
                </a:extLst>
              </a:tr>
            </a:tbl>
          </a:graphicData>
        </a:graphic>
      </p:graphicFrame>
      <p:sp>
        <p:nvSpPr>
          <p:cNvPr id="3" name="Rectangle 2"/>
          <p:cNvSpPr/>
          <p:nvPr/>
        </p:nvSpPr>
        <p:spPr>
          <a:xfrm>
            <a:off x="2250998" y="2581497"/>
            <a:ext cx="815653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Scenario Formulation of Socio-Technical Interventions of Residential Heating in </a:t>
            </a:r>
            <a:r>
              <a:rPr lang="en-US" dirty="0" err="1">
                <a:latin typeface="Times New Roman" panose="02020603050405020304" pitchFamily="18" charset="0"/>
                <a:cs typeface="Times New Roman" panose="02020603050405020304" pitchFamily="18" charset="0"/>
              </a:rPr>
              <a:t>NoT</a:t>
            </a:r>
            <a:endParaRPr lang="en-US" dirty="0">
              <a:latin typeface="Times New Roman" panose="02020603050405020304" pitchFamily="18" charset="0"/>
              <a:cs typeface="Times New Roman" panose="02020603050405020304" pitchFamily="18" charset="0"/>
            </a:endParaRP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535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7168" y="1004905"/>
            <a:ext cx="884780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Modelling Social-Technical Interventions Scenarios by Monte Carlo Simulation</a:t>
            </a:r>
          </a:p>
        </p:txBody>
      </p:sp>
      <mc:AlternateContent xmlns:mc="http://schemas.openxmlformats.org/markup-compatibility/2006" xmlns:a14="http://schemas.microsoft.com/office/drawing/2010/main">
        <mc:Choice Requires="a14">
          <p:sp>
            <p:nvSpPr>
              <p:cNvPr id="12" name="Rectangle 11"/>
              <p:cNvSpPr/>
              <p:nvPr/>
            </p:nvSpPr>
            <p:spPr>
              <a:xfrm>
                <a:off x="39563" y="3644593"/>
                <a:ext cx="6628357" cy="1969642"/>
              </a:xfrm>
              <a:prstGeom prst="rect">
                <a:avLst/>
              </a:prstGeom>
            </p:spPr>
            <p:txBody>
              <a:bodyPr wrap="square">
                <a:spAutoFit/>
              </a:bodyPr>
              <a:lstStyle/>
              <a:p>
                <a:pPr>
                  <a:spcAft>
                    <a:spcPts val="600"/>
                  </a:spcAft>
                </a:pP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Where:</a:t>
                </a:r>
                <a:b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b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heating </a:t>
                </a:r>
                <a:r>
                  <a:rPr lang="en-US" sz="12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setpoint</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reduction, insulation improvement,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K</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adjusting factor for intervention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j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(e.g., heat pumps, hydrogen boilers, etc.).</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are random variables drawn from normal distributions representing uncertainty,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X</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gas change and </a:t>
                </a: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Y</a:t>
                </a:r>
                <a:r>
                  <a:rPr lang="en-US" sz="1200"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sz="1200"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a:rPr lang="en-US" sz="12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ctrlPr>
                      </m:sSubPr>
                      <m:e>
                        <m:r>
                          <m:rPr>
                            <m:nor/>
                          </m:rP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m:t>σ</m:t>
                        </m:r>
                      </m:e>
                      <m:sub>
                        <m:r>
                          <a:rPr lang="en-US" sz="1200" i="1">
                            <a:solidFill>
                              <a:srgbClr val="000000"/>
                            </a:solidFill>
                            <a:latin typeface="Cambria Math" panose="02040503050406030204" pitchFamily="18" charset="0"/>
                            <a:ea typeface="Cambria" panose="02040503050406030204" pitchFamily="18" charset="0"/>
                            <a:cs typeface="Times New Roman" panose="02020603050405020304" pitchFamily="18" charset="0"/>
                          </a:rPr>
                          <m:t>𝑘</m:t>
                        </m:r>
                        <m:r>
                          <a:rPr lang="en-US" sz="1200" i="1" baseline="-25000">
                            <a:solidFill>
                              <a:srgbClr val="000000"/>
                            </a:solidFill>
                            <a:latin typeface="Cambria Math" panose="02040503050406030204" pitchFamily="18" charset="0"/>
                            <a:ea typeface="Cambria" panose="02040503050406030204" pitchFamily="18" charset="0"/>
                            <a:cs typeface="Times New Roman" panose="02020603050405020304" pitchFamily="18" charset="0"/>
                          </a:rPr>
                          <m:t>𝑗</m:t>
                        </m:r>
                      </m:sub>
                    </m:sSub>
                  </m:oMath>
                </a14:m>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electricity change). </a:t>
                </a:r>
              </a:p>
              <a:p>
                <a:pPr algn="just">
                  <a:spcAft>
                    <a:spcPts val="600"/>
                  </a:spcAft>
                </a:pPr>
                <a:r>
                  <a:rPr lang="en-US" sz="1200" i="1" dirty="0" err="1">
                    <a:latin typeface="Times New Roman" panose="02020603050405020304" pitchFamily="18" charset="0"/>
                    <a:cs typeface="Times New Roman" panose="02020603050405020304" pitchFamily="18" charset="0"/>
                  </a:rPr>
                  <a:t>Pr</a:t>
                </a:r>
                <a:r>
                  <a:rPr lang="en-US" sz="1200" i="1" dirty="0">
                    <a:latin typeface="Times New Roman" panose="02020603050405020304" pitchFamily="18" charset="0"/>
                    <a:cs typeface="Times New Roman" panose="02020603050405020304" pitchFamily="18" charset="0"/>
                  </a:rPr>
                  <a:t>(</a:t>
                </a:r>
                <a:r>
                  <a:rPr lang="en-US" sz="1200" i="1" dirty="0" err="1">
                    <a:latin typeface="Times New Roman" panose="02020603050405020304" pitchFamily="18" charset="0"/>
                    <a:cs typeface="Times New Roman" panose="02020603050405020304" pitchFamily="18" charset="0"/>
                  </a:rPr>
                  <a:t>I</a:t>
                </a:r>
                <a:r>
                  <a:rPr lang="en-US" sz="1200" i="1" baseline="-25000" dirty="0" err="1">
                    <a:latin typeface="Times New Roman" panose="02020603050405020304" pitchFamily="18" charset="0"/>
                    <a:cs typeface="Times New Roman" panose="02020603050405020304" pitchFamily="18" charset="0"/>
                  </a:rPr>
                  <a:t>j</a:t>
                </a:r>
                <a:r>
                  <a:rPr lang="en-US" sz="1200" i="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is the probability of selecting intervention j, (in 6 interventions, </a:t>
                </a:r>
                <a:r>
                  <a:rPr lang="en-US" sz="1200" dirty="0" err="1">
                    <a:latin typeface="Times New Roman" panose="02020603050405020304" pitchFamily="18" charset="0"/>
                    <a:cs typeface="Times New Roman" panose="02020603050405020304" pitchFamily="18" charset="0"/>
                  </a:rPr>
                  <a:t>Pr</a:t>
                </a:r>
                <a:r>
                  <a:rPr lang="en-US" sz="1200" dirty="0">
                    <a:latin typeface="Times New Roman" panose="02020603050405020304" pitchFamily="18" charset="0"/>
                    <a:cs typeface="Times New Roman" panose="02020603050405020304" pitchFamily="18" charset="0"/>
                  </a:rPr>
                  <a:t> = 1/N = 1/6).</a:t>
                </a:r>
                <a:endPar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a:p>
                <a:pPr algn="just">
                  <a:spcAft>
                    <a:spcPts val="600"/>
                  </a:spcAft>
                </a:pP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total number of interventions. </a:t>
                </a:r>
              </a:p>
              <a:p>
                <a:pPr algn="just">
                  <a:spcAft>
                    <a:spcPts val="600"/>
                  </a:spcAft>
                </a:pPr>
                <a:r>
                  <a:rPr lang="en-US" sz="1200"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is the iteration of simulation out of </a:t>
                </a:r>
                <a:r>
                  <a:rPr lang="en-US" sz="1200"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n</a:t>
                </a:r>
                <a:r>
                  <a:rPr lang="en-US" sz="12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simulations.</a:t>
                </a:r>
              </a:p>
            </p:txBody>
          </p:sp>
        </mc:Choice>
        <mc:Fallback xmlns="">
          <p:sp>
            <p:nvSpPr>
              <p:cNvPr id="12" name="Rectangle 11"/>
              <p:cNvSpPr>
                <a:spLocks noRot="1" noChangeAspect="1" noMove="1" noResize="1" noEditPoints="1" noAdjustHandles="1" noChangeArrowheads="1" noChangeShapeType="1" noTextEdit="1"/>
              </p:cNvSpPr>
              <p:nvPr/>
            </p:nvSpPr>
            <p:spPr>
              <a:xfrm>
                <a:off x="39563" y="3644593"/>
                <a:ext cx="6628357" cy="1969642"/>
              </a:xfrm>
              <a:prstGeom prst="rect">
                <a:avLst/>
              </a:prstGeom>
              <a:blipFill>
                <a:blip r:embed="rId3"/>
                <a:stretch>
                  <a:fillRect t="-310" b="-1548"/>
                </a:stretch>
              </a:blipFill>
            </p:spPr>
            <p:txBody>
              <a:bodyPr/>
              <a:lstStyle/>
              <a:p>
                <a:r>
                  <a:rPr lang="en-US">
                    <a:noFill/>
                  </a:rPr>
                  <a:t> </a:t>
                </a:r>
              </a:p>
            </p:txBody>
          </p:sp>
        </mc:Fallback>
      </mc:AlternateContent>
      <p:sp>
        <p:nvSpPr>
          <p:cNvPr id="13" name="Rectangle 12"/>
          <p:cNvSpPr/>
          <p:nvPr/>
        </p:nvSpPr>
        <p:spPr>
          <a:xfrm>
            <a:off x="67168" y="1479189"/>
            <a:ext cx="8029007" cy="674031"/>
          </a:xfrm>
          <a:prstGeom prst="rect">
            <a:avLst/>
          </a:prstGeom>
        </p:spPr>
        <p:txBody>
          <a:bodyPr wrap="square">
            <a:spAutoFit/>
          </a:bodyPr>
          <a:lstStyle/>
          <a:p>
            <a:pPr marL="6350" marR="0" indent="-6350" algn="just">
              <a:lnSpc>
                <a:spcPct val="105000"/>
              </a:lnSpc>
              <a:spcBef>
                <a:spcPts val="0"/>
              </a:spcBef>
              <a:spcAft>
                <a:spcPts val="170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Let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a:t>
            </a:r>
            <a:r>
              <a:rPr lang="en-US"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represent the baseline gas and electricity demands, respectively. The adjusted demands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G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and </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E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after applying a random intervention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I</a:t>
            </a:r>
            <a:r>
              <a:rPr lang="en-US" i="1" baseline="-250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j</a:t>
            </a:r>
            <a:r>
              <a:rPr lang="en-US" i="1" baseline="-25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p>
        </p:txBody>
      </p:sp>
      <p:sp>
        <p:nvSpPr>
          <p:cNvPr id="14" name="Rectangle 13"/>
          <p:cNvSpPr/>
          <p:nvPr/>
        </p:nvSpPr>
        <p:spPr>
          <a:xfrm>
            <a:off x="121140" y="5625624"/>
            <a:ext cx="6672140" cy="584775"/>
          </a:xfrm>
          <a:prstGeom prst="rect">
            <a:avLst/>
          </a:prstGeom>
          <a:solidFill>
            <a:schemeClr val="accent4">
              <a:lumMod val="20000"/>
              <a:lumOff val="80000"/>
            </a:schemeClr>
          </a:solidFill>
          <a:ln w="12700">
            <a:solidFill>
              <a:srgbClr val="0070C0"/>
            </a:solidFill>
          </a:ln>
        </p:spPr>
        <p:txBody>
          <a:bodyPr wrap="square">
            <a:spAutoFit/>
          </a:bodyPr>
          <a:lstStyle/>
          <a:p>
            <a:r>
              <a:rPr lang="en-US" sz="1600" dirty="0">
                <a:latin typeface="Times New Roman" panose="02020603050405020304" pitchFamily="18" charset="0"/>
                <a:cs typeface="Times New Roman" panose="02020603050405020304" pitchFamily="18" charset="0"/>
              </a:rPr>
              <a:t>The Monte Carlo simulation of heating interventions indicates a noticeable reduction in gas demand, with only a marginal increase in electricity demand.</a:t>
            </a:r>
          </a:p>
        </p:txBody>
      </p:sp>
      <p:grpSp>
        <p:nvGrpSpPr>
          <p:cNvPr id="3" name="Group 2"/>
          <p:cNvGrpSpPr/>
          <p:nvPr/>
        </p:nvGrpSpPr>
        <p:grpSpPr>
          <a:xfrm>
            <a:off x="6982432" y="2153220"/>
            <a:ext cx="2419852" cy="2905808"/>
            <a:chOff x="9737402" y="3471543"/>
            <a:chExt cx="2419852" cy="2905808"/>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45006" y="3471543"/>
              <a:ext cx="2404643" cy="1442786"/>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37402" y="4925440"/>
              <a:ext cx="2419852" cy="1451911"/>
            </a:xfrm>
            <a:prstGeom prst="rect">
              <a:avLst/>
            </a:prstGeom>
          </p:spPr>
        </p:pic>
        <p:sp>
          <p:nvSpPr>
            <p:cNvPr id="2" name="Rectangle 1"/>
            <p:cNvSpPr/>
            <p:nvPr/>
          </p:nvSpPr>
          <p:spPr>
            <a:xfrm>
              <a:off x="10569384" y="4389539"/>
              <a:ext cx="984565"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Gas Demand</a:t>
              </a:r>
              <a:endParaRPr lang="en-US" sz="1200" dirty="0"/>
            </a:p>
          </p:txBody>
        </p:sp>
        <p:sp>
          <p:nvSpPr>
            <p:cNvPr id="15" name="Rectangle 14"/>
            <p:cNvSpPr/>
            <p:nvPr/>
          </p:nvSpPr>
          <p:spPr>
            <a:xfrm>
              <a:off x="10451014" y="5860277"/>
              <a:ext cx="1391728"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Electricity Demand</a:t>
              </a:r>
              <a:endParaRPr lang="en-US" sz="1200" dirty="0"/>
            </a:p>
          </p:txBody>
        </p:sp>
      </p:grpSp>
      <p:pic>
        <p:nvPicPr>
          <p:cNvPr id="7" name="Picture 6"/>
          <p:cNvPicPr>
            <a:picLocks noChangeAspect="1"/>
          </p:cNvPicPr>
          <p:nvPr/>
        </p:nvPicPr>
        <p:blipFill>
          <a:blip r:embed="rId6"/>
          <a:stretch>
            <a:fillRect/>
          </a:stretch>
        </p:blipFill>
        <p:spPr>
          <a:xfrm>
            <a:off x="988181" y="2162039"/>
            <a:ext cx="3264635" cy="1551067"/>
          </a:xfrm>
          <a:prstGeom prst="rect">
            <a:avLst/>
          </a:prstGeom>
        </p:spPr>
      </p:pic>
      <p:sp>
        <p:nvSpPr>
          <p:cNvPr id="9" name="Rectangle 8"/>
          <p:cNvSpPr/>
          <p:nvPr/>
        </p:nvSpPr>
        <p:spPr>
          <a:xfrm rot="10800000" flipV="1">
            <a:off x="8840830" y="5763671"/>
            <a:ext cx="3316941"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Monte Carlo Simulation for Social and Technical Interventions of Heating Demand</a:t>
            </a:r>
          </a:p>
        </p:txBody>
      </p:sp>
      <p:pic>
        <p:nvPicPr>
          <p:cNvPr id="8" name="Picture 7"/>
          <p:cNvPicPr>
            <a:picLocks noChangeAspect="1"/>
          </p:cNvPicPr>
          <p:nvPr/>
        </p:nvPicPr>
        <p:blipFill>
          <a:blip r:embed="rId7"/>
          <a:stretch>
            <a:fillRect/>
          </a:stretch>
        </p:blipFill>
        <p:spPr>
          <a:xfrm>
            <a:off x="9534875" y="1267129"/>
            <a:ext cx="2117320" cy="4496542"/>
          </a:xfrm>
          <a:prstGeom prst="rect">
            <a:avLst/>
          </a:prstGeom>
          <a:solidFill>
            <a:schemeClr val="bg1"/>
          </a:solidFill>
        </p:spPr>
      </p:pic>
    </p:spTree>
    <p:extLst>
      <p:ext uri="{BB962C8B-B14F-4D97-AF65-F5344CB8AC3E}">
        <p14:creationId xmlns:p14="http://schemas.microsoft.com/office/powerpoint/2010/main" val="394904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67168" y="1004905"/>
            <a:ext cx="155844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System Data</a:t>
            </a:r>
          </a:p>
        </p:txBody>
      </p:sp>
      <p:sp>
        <p:nvSpPr>
          <p:cNvPr id="14" name="Rectangle 13"/>
          <p:cNvSpPr/>
          <p:nvPr/>
        </p:nvSpPr>
        <p:spPr>
          <a:xfrm>
            <a:off x="277073" y="1361351"/>
            <a:ext cx="5434489"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Generation, Coupling and  Storage</a:t>
            </a:r>
          </a:p>
        </p:txBody>
      </p:sp>
      <p:sp>
        <p:nvSpPr>
          <p:cNvPr id="17" name="Rectangle 16"/>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3"/>
          <a:srcRect b="9638"/>
          <a:stretch/>
        </p:blipFill>
        <p:spPr>
          <a:xfrm>
            <a:off x="6189469" y="1736390"/>
            <a:ext cx="5743777" cy="2557599"/>
          </a:xfrm>
          <a:prstGeom prst="rect">
            <a:avLst/>
          </a:prstGeom>
          <a:solidFill>
            <a:schemeClr val="bg1"/>
          </a:solidFill>
        </p:spPr>
      </p:pic>
      <p:pic>
        <p:nvPicPr>
          <p:cNvPr id="22" name="Picture 21"/>
          <p:cNvPicPr>
            <a:picLocks noChangeAspect="1"/>
          </p:cNvPicPr>
          <p:nvPr/>
        </p:nvPicPr>
        <p:blipFill rotWithShape="1">
          <a:blip r:embed="rId4"/>
          <a:srcRect b="5087"/>
          <a:stretch/>
        </p:blipFill>
        <p:spPr>
          <a:xfrm>
            <a:off x="277074" y="1730683"/>
            <a:ext cx="5434489" cy="4366584"/>
          </a:xfrm>
          <a:prstGeom prst="rect">
            <a:avLst/>
          </a:prstGeom>
          <a:solidFill>
            <a:schemeClr val="bg1"/>
          </a:solidFill>
        </p:spPr>
      </p:pic>
      <p:sp>
        <p:nvSpPr>
          <p:cNvPr id="23" name="Rectangle 22"/>
          <p:cNvSpPr/>
          <p:nvPr/>
        </p:nvSpPr>
        <p:spPr>
          <a:xfrm>
            <a:off x="6213853" y="1398480"/>
            <a:ext cx="5695008" cy="369332"/>
          </a:xfrm>
          <a:prstGeom prst="rect">
            <a:avLst/>
          </a:prstGeom>
        </p:spPr>
        <p:txBody>
          <a:bodyPr wrap="square">
            <a:spAutoFit/>
          </a:bodyPr>
          <a:lstStyle/>
          <a:p>
            <a:pPr algn="ctr"/>
            <a:r>
              <a:rPr lang="en-US" kern="0" dirty="0">
                <a:latin typeface="Times New Roman" panose="02020603050405020304" pitchFamily="18" charset="0"/>
                <a:ea typeface="Times New Roman" panose="02020603050405020304" pitchFamily="18" charset="0"/>
              </a:rPr>
              <a:t>General and Economic Parameters of the Energy System</a:t>
            </a:r>
            <a:endParaRPr lang="en-US" dirty="0"/>
          </a:p>
        </p:txBody>
      </p:sp>
      <p:pic>
        <p:nvPicPr>
          <p:cNvPr id="9" name="Picture 8"/>
          <p:cNvPicPr>
            <a:picLocks noChangeAspect="1"/>
          </p:cNvPicPr>
          <p:nvPr/>
        </p:nvPicPr>
        <p:blipFill>
          <a:blip r:embed="rId5"/>
          <a:stretch>
            <a:fillRect/>
          </a:stretch>
        </p:blipFill>
        <p:spPr>
          <a:xfrm>
            <a:off x="6228914" y="4330043"/>
            <a:ext cx="3896069" cy="2156369"/>
          </a:xfrm>
          <a:prstGeom prst="rect">
            <a:avLst/>
          </a:prstGeom>
        </p:spPr>
      </p:pic>
      <p:sp>
        <p:nvSpPr>
          <p:cNvPr id="10" name="TextBox 9">
            <a:extLst>
              <a:ext uri="{FF2B5EF4-FFF2-40B4-BE49-F238E27FC236}">
                <a16:creationId xmlns:a16="http://schemas.microsoft.com/office/drawing/2014/main" id="{07B8FD7C-39C7-6C1E-3D93-827C5FDC89EE}"/>
              </a:ext>
            </a:extLst>
          </p:cNvPr>
          <p:cNvSpPr txBox="1"/>
          <p:nvPr/>
        </p:nvSpPr>
        <p:spPr>
          <a:xfrm>
            <a:off x="10124983" y="5818997"/>
            <a:ext cx="2039308" cy="646331"/>
          </a:xfrm>
          <a:prstGeom prst="rect">
            <a:avLst/>
          </a:prstGeom>
          <a:noFill/>
        </p:spPr>
        <p:txBody>
          <a:bodyPr wrap="square" rtlCol="0">
            <a:spAutoFit/>
          </a:bodyPr>
          <a:lstStyle/>
          <a:p>
            <a:pPr algn="ctr"/>
            <a:r>
              <a:rPr lang="en-GB" sz="1800" b="0" i="0" u="none" strike="noStrike" baseline="0" dirty="0">
                <a:latin typeface="Times New Roman" panose="02020603050405020304" pitchFamily="18" charset="0"/>
                <a:cs typeface="Times New Roman" panose="02020603050405020304" pitchFamily="18" charset="0"/>
              </a:rPr>
              <a:t>Interaction within the energy system</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10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61547"/>
            <a:ext cx="12028714"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Analysis the economic dispatch for the base case (without interventions) and Monte Carlo simulation of the social and technical interventions. </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t="6088" b="3006"/>
          <a:stretch/>
        </p:blipFill>
        <p:spPr>
          <a:xfrm>
            <a:off x="7674674" y="2298891"/>
            <a:ext cx="4413860" cy="4012519"/>
          </a:xfrm>
          <a:prstGeom prst="rect">
            <a:avLst/>
          </a:prstGeom>
        </p:spPr>
      </p:pic>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2871127" y="1962036"/>
            <a:ext cx="444851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(Base Case) </a:t>
            </a:r>
          </a:p>
        </p:txBody>
      </p:sp>
      <p:sp>
        <p:nvSpPr>
          <p:cNvPr id="12" name="Rectangle 11"/>
          <p:cNvSpPr/>
          <p:nvPr/>
        </p:nvSpPr>
        <p:spPr>
          <a:xfrm rot="10800000" flipV="1">
            <a:off x="7674673" y="1915271"/>
            <a:ext cx="441386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(Monte Carlo Simulation of Interventions)</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val="0"/>
              </a:ext>
            </a:extLst>
          </a:blip>
          <a:srcRect t="7361" b="3195"/>
          <a:stretch/>
        </p:blipFill>
        <p:spPr>
          <a:xfrm>
            <a:off x="2875567" y="2318113"/>
            <a:ext cx="4489186" cy="4015328"/>
          </a:xfrm>
          <a:prstGeom prst="rect">
            <a:avLst/>
          </a:prstGeom>
        </p:spPr>
      </p:pic>
      <p:sp>
        <p:nvSpPr>
          <p:cNvPr id="13" name="Rectangle 12"/>
          <p:cNvSpPr/>
          <p:nvPr/>
        </p:nvSpPr>
        <p:spPr>
          <a:xfrm>
            <a:off x="24309" y="2284603"/>
            <a:ext cx="2656748" cy="2031325"/>
          </a:xfrm>
          <a:prstGeom prst="rect">
            <a:avLst/>
          </a:prstGeom>
          <a:solidFill>
            <a:schemeClr val="accent2">
              <a:lumMod val="20000"/>
              <a:lumOff val="80000"/>
            </a:schemeClr>
          </a:solidFill>
          <a:ln w="12700">
            <a:solidFill>
              <a:srgbClr val="0070C0"/>
            </a:solidFill>
          </a:ln>
        </p:spPr>
        <p:txBody>
          <a:bodyPr wrap="square">
            <a:spAutoFit/>
          </a:bodyPr>
          <a:lstStyle/>
          <a:p>
            <a:r>
              <a:rPr lang="en-US" sz="1400" dirty="0">
                <a:latin typeface="Times New Roman" panose="02020603050405020304" pitchFamily="18" charset="0"/>
                <a:cs typeface="Times New Roman" panose="02020603050405020304" pitchFamily="18" charset="0"/>
              </a:rPr>
              <a:t>BESS:</a:t>
            </a:r>
          </a:p>
          <a:p>
            <a:pPr marL="173038"/>
            <a:r>
              <a:rPr lang="en-US" sz="1400" dirty="0">
                <a:latin typeface="Times New Roman" panose="02020603050405020304" pitchFamily="18" charset="0"/>
                <a:cs typeface="Times New Roman" panose="02020603050405020304" pitchFamily="18" charset="0"/>
              </a:rPr>
              <a:t>(Positive) Discharging,</a:t>
            </a:r>
          </a:p>
          <a:p>
            <a:pPr marL="173038"/>
            <a:r>
              <a:rPr lang="en-US" sz="1400" dirty="0">
                <a:latin typeface="Times New Roman" panose="02020603050405020304" pitchFamily="18" charset="0"/>
                <a:cs typeface="Times New Roman" panose="02020603050405020304" pitchFamily="18" charset="0"/>
              </a:rPr>
              <a:t>(Negative) Charging.</a:t>
            </a:r>
          </a:p>
          <a:p>
            <a:r>
              <a:rPr lang="en-US" sz="1400" dirty="0">
                <a:latin typeface="Times New Roman" panose="02020603050405020304" pitchFamily="18" charset="0"/>
                <a:cs typeface="Times New Roman" panose="02020603050405020304" pitchFamily="18" charset="0"/>
              </a:rPr>
              <a:t>Hydrogen:</a:t>
            </a:r>
          </a:p>
          <a:p>
            <a:pPr marL="173038"/>
            <a:r>
              <a:rPr lang="en-US" sz="1400" dirty="0">
                <a:latin typeface="Times New Roman" panose="02020603050405020304" pitchFamily="18" charset="0"/>
                <a:cs typeface="Times New Roman" panose="02020603050405020304" pitchFamily="18" charset="0"/>
              </a:rPr>
              <a:t> (Positive) Fuel Cell, </a:t>
            </a:r>
          </a:p>
          <a:p>
            <a:pPr marL="173038"/>
            <a:r>
              <a:rPr lang="en-US" sz="1400" dirty="0">
                <a:latin typeface="Times New Roman" panose="02020603050405020304" pitchFamily="18" charset="0"/>
                <a:cs typeface="Times New Roman" panose="02020603050405020304" pitchFamily="18" charset="0"/>
              </a:rPr>
              <a:t> (Negative) </a:t>
            </a:r>
            <a:r>
              <a:rPr lang="en-US" sz="1400" dirty="0" err="1">
                <a:latin typeface="Times New Roman" panose="02020603050405020304" pitchFamily="18" charset="0"/>
                <a:cs typeface="Times New Roman" panose="02020603050405020304" pitchFamily="18" charset="0"/>
              </a:rPr>
              <a:t>Electrolyser</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Electricity (G2P), Gas (P2G):</a:t>
            </a:r>
          </a:p>
          <a:p>
            <a:pPr marL="173038"/>
            <a:r>
              <a:rPr lang="en-US" sz="1400" dirty="0">
                <a:latin typeface="Times New Roman" panose="02020603050405020304" pitchFamily="18" charset="0"/>
                <a:cs typeface="Times New Roman" panose="02020603050405020304" pitchFamily="18" charset="0"/>
              </a:rPr>
              <a:t> (Positive) Utilize or Importing, </a:t>
            </a:r>
          </a:p>
          <a:p>
            <a:pPr marL="173038"/>
            <a:r>
              <a:rPr lang="en-US" sz="1400" dirty="0">
                <a:latin typeface="Times New Roman" panose="02020603050405020304" pitchFamily="18" charset="0"/>
                <a:cs typeface="Times New Roman" panose="02020603050405020304" pitchFamily="18" charset="0"/>
              </a:rPr>
              <a:t> (Negative) Export.</a:t>
            </a:r>
          </a:p>
        </p:txBody>
      </p:sp>
    </p:spTree>
    <p:extLst>
      <p:ext uri="{BB962C8B-B14F-4D97-AF65-F5344CB8AC3E}">
        <p14:creationId xmlns:p14="http://schemas.microsoft.com/office/powerpoint/2010/main" val="294690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13">
            <a:extLst>
              <a:ext uri="{FF2B5EF4-FFF2-40B4-BE49-F238E27FC236}">
                <a16:creationId xmlns:a16="http://schemas.microsoft.com/office/drawing/2014/main" id="{BEED28D2-CE66-1DA7-ABB0-9A3B0DE35EE3}"/>
              </a:ext>
            </a:extLst>
          </p:cNvPr>
          <p:cNvSpPr>
            <a:spLocks noChangeArrowheads="1"/>
          </p:cNvSpPr>
          <p:nvPr/>
        </p:nvSpPr>
        <p:spPr bwMode="auto">
          <a:xfrm>
            <a:off x="8129516" y="1803866"/>
            <a:ext cx="25536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57200">
              <a:defRPr/>
            </a:pPr>
            <a:endParaRPr lang="en-US">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1325690"/>
            <a:ext cx="11577638" cy="677108"/>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Investigating the impacts social and technical interventions on the supply side for both cases: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Base (without interventions) and (B) Monte Carlo simulation for heating interventions.</a:t>
            </a:r>
          </a:p>
        </p:txBody>
      </p:sp>
      <p:sp>
        <p:nvSpPr>
          <p:cNvPr id="9" name="Rectangle 8"/>
          <p:cNvSpPr/>
          <p:nvPr/>
        </p:nvSpPr>
        <p:spPr>
          <a:xfrm>
            <a:off x="3767791" y="456335"/>
            <a:ext cx="5927072" cy="461665"/>
          </a:xfrm>
          <a:prstGeom prst="rect">
            <a:avLst/>
          </a:prstGeom>
        </p:spPr>
        <p:txBody>
          <a:bodyPr wrap="none">
            <a:spAutoFit/>
          </a:bodyPr>
          <a:lstStyle/>
          <a:p>
            <a:r>
              <a:rPr lang="en-US" sz="2400" b="1">
                <a:latin typeface="Times New Roman" panose="02020603050405020304" pitchFamily="18" charset="0"/>
                <a:cs typeface="Times New Roman" panose="02020603050405020304" pitchFamily="18" charset="0"/>
              </a:rPr>
              <a:t>Heat Decarbonisation: North of Tyne (NoT)</a:t>
            </a:r>
            <a:endParaRPr lang="en-US" sz="2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1" name="Rectangle 10"/>
          <p:cNvSpPr/>
          <p:nvPr/>
        </p:nvSpPr>
        <p:spPr>
          <a:xfrm rot="10800000" flipV="1">
            <a:off x="141694" y="2468673"/>
            <a:ext cx="5659031"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(Generation Mix: (A) Base and (B) Interventions cases)</a:t>
            </a:r>
          </a:p>
        </p:txBody>
      </p:sp>
      <p:sp>
        <p:nvSpPr>
          <p:cNvPr id="12" name="Rectangle 11"/>
          <p:cNvSpPr/>
          <p:nvPr/>
        </p:nvSpPr>
        <p:spPr>
          <a:xfrm rot="10800000" flipV="1">
            <a:off x="6488906" y="2424399"/>
            <a:ext cx="554354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(Energy Vectors: (A) Base and (B) Interventions cases)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10324" y="2817455"/>
            <a:ext cx="5700713" cy="3420427"/>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94" y="2817455"/>
            <a:ext cx="5700713" cy="3420427"/>
          </a:xfrm>
          <a:prstGeom prst="rect">
            <a:avLst/>
          </a:prstGeom>
        </p:spPr>
      </p:pic>
      <p:sp>
        <p:nvSpPr>
          <p:cNvPr id="16" name="Rectangle 15"/>
          <p:cNvSpPr/>
          <p:nvPr/>
        </p:nvSpPr>
        <p:spPr>
          <a:xfrm>
            <a:off x="6404371" y="2015746"/>
            <a:ext cx="5712616" cy="461665"/>
          </a:xfrm>
          <a:prstGeom prst="rect">
            <a:avLst/>
          </a:prstGeom>
          <a:solidFill>
            <a:schemeClr val="accent4">
              <a:lumMod val="20000"/>
              <a:lumOff val="80000"/>
            </a:schemeClr>
          </a:solidFill>
          <a:ln w="12700">
            <a:solidFill>
              <a:srgbClr val="0070C0"/>
            </a:solidFill>
          </a:ln>
        </p:spPr>
        <p:txBody>
          <a:bodyPr wrap="square">
            <a:spAutoFit/>
          </a:bodyPr>
          <a:lstStyle/>
          <a:p>
            <a:r>
              <a:rPr lang="en-US" sz="1200" i="1" dirty="0">
                <a:latin typeface="Times New Roman" panose="02020603050405020304" pitchFamily="18" charset="0"/>
                <a:cs typeface="Times New Roman" panose="02020603050405020304" pitchFamily="18" charset="0"/>
              </a:rPr>
              <a:t>CO2 Emissions </a:t>
            </a:r>
            <a:r>
              <a:rPr lang="en-US" sz="12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rPr>
              <a:t>CO₂ emissions is system-wide emissions, and the hydrogen is green. </a:t>
            </a:r>
          </a:p>
          <a:p>
            <a:r>
              <a:rPr lang="en-US" sz="1200" i="1" dirty="0">
                <a:latin typeface="Times New Roman" panose="02020603050405020304" pitchFamily="18" charset="0"/>
                <a:cs typeface="Times New Roman" panose="02020603050405020304" pitchFamily="18" charset="0"/>
              </a:rPr>
              <a:t>CO2 (Grey Hydrogen) </a:t>
            </a:r>
            <a:r>
              <a:rPr lang="en-US" sz="1200" dirty="0">
                <a:latin typeface="Times New Roman" panose="02020603050405020304" pitchFamily="18" charset="0"/>
                <a:cs typeface="Times New Roman" panose="02020603050405020304" pitchFamily="18" charset="0"/>
                <a:sym typeface="Wingdings" panose="05000000000000000000" pitchFamily="2" charset="2"/>
              </a:rPr>
              <a:t></a:t>
            </a:r>
            <a:r>
              <a:rPr lang="en-US" sz="1200" dirty="0">
                <a:latin typeface="Times New Roman" panose="02020603050405020304" pitchFamily="18" charset="0"/>
                <a:cs typeface="Times New Roman" panose="02020603050405020304" pitchFamily="18" charset="0"/>
              </a:rPr>
              <a:t> CO₂ emissions from producing grey hydrogen only.</a:t>
            </a:r>
          </a:p>
        </p:txBody>
      </p:sp>
      <p:sp>
        <p:nvSpPr>
          <p:cNvPr id="17" name="Rectangle 16"/>
          <p:cNvSpPr/>
          <p:nvPr/>
        </p:nvSpPr>
        <p:spPr>
          <a:xfrm>
            <a:off x="58671" y="2026633"/>
            <a:ext cx="6151956" cy="307777"/>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The energy and emissions of hydrogen production are included in the model.</a:t>
            </a:r>
          </a:p>
        </p:txBody>
      </p:sp>
    </p:spTree>
    <p:extLst>
      <p:ext uri="{BB962C8B-B14F-4D97-AF65-F5344CB8AC3E}">
        <p14:creationId xmlns:p14="http://schemas.microsoft.com/office/powerpoint/2010/main" val="58239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361547"/>
            <a:ext cx="12068369" cy="67710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Investigating the impacts heat pumps and hydrogen boilers with different interventions levels (10% - 50%) separately.</a:t>
            </a:r>
          </a:p>
          <a:p>
            <a:pPr algn="just"/>
            <a:r>
              <a:rPr lang="en-US" dirty="0">
                <a:latin typeface="Times New Roman" panose="02020603050405020304" pitchFamily="18" charset="0"/>
                <a:cs typeface="Times New Roman" panose="02020603050405020304" pitchFamily="18" charset="0"/>
              </a:rPr>
              <a:t>Other social-technical interventions complete the remaining heating demand.</a:t>
            </a:r>
          </a:p>
        </p:txBody>
      </p:sp>
      <p:sp>
        <p:nvSpPr>
          <p:cNvPr id="9" name="Rectangle 8"/>
          <p:cNvSpPr/>
          <p:nvPr/>
        </p:nvSpPr>
        <p:spPr>
          <a:xfrm>
            <a:off x="3767791" y="456335"/>
            <a:ext cx="5927072"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Heat </a:t>
            </a:r>
            <a:r>
              <a:rPr lang="en-US" sz="2400" b="1" dirty="0" err="1">
                <a:latin typeface="Times New Roman" panose="02020603050405020304" pitchFamily="18" charset="0"/>
                <a:cs typeface="Times New Roman" panose="02020603050405020304" pitchFamily="18" charset="0"/>
              </a:rPr>
              <a:t>Decarbonisation</a:t>
            </a:r>
            <a:r>
              <a:rPr lang="en-US" sz="2400" b="1" dirty="0">
                <a:latin typeface="Times New Roman" panose="02020603050405020304" pitchFamily="18" charset="0"/>
                <a:cs typeface="Times New Roman" panose="02020603050405020304" pitchFamily="18" charset="0"/>
              </a:rPr>
              <a:t>: North of Tyne (</a:t>
            </a:r>
            <a:r>
              <a:rPr lang="en-US" sz="2400" b="1" dirty="0" err="1">
                <a:latin typeface="Times New Roman" panose="02020603050405020304" pitchFamily="18" charset="0"/>
                <a:cs typeface="Times New Roman" panose="02020603050405020304" pitchFamily="18" charset="0"/>
              </a:rPr>
              <a:t>NoT</a:t>
            </a:r>
            <a:r>
              <a:rPr lang="en-US" sz="2400" b="1" dirty="0">
                <a:latin typeface="Times New Roman" panose="02020603050405020304" pitchFamily="18" charset="0"/>
                <a:cs typeface="Times New Roman" panose="02020603050405020304" pitchFamily="18" charset="0"/>
              </a:rPr>
              <a:t>)</a:t>
            </a:r>
          </a:p>
        </p:txBody>
      </p:sp>
      <p:sp>
        <p:nvSpPr>
          <p:cNvPr id="10" name="Rectangle 9"/>
          <p:cNvSpPr/>
          <p:nvPr/>
        </p:nvSpPr>
        <p:spPr>
          <a:xfrm>
            <a:off x="24309" y="973155"/>
            <a:ext cx="141737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Case Study</a:t>
            </a:r>
          </a:p>
        </p:txBody>
      </p:sp>
      <p:sp>
        <p:nvSpPr>
          <p:cNvPr id="13" name="Rectangle 12"/>
          <p:cNvSpPr/>
          <p:nvPr/>
        </p:nvSpPr>
        <p:spPr>
          <a:xfrm rot="10800000" flipV="1">
            <a:off x="226380" y="2502516"/>
            <a:ext cx="558405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(Heat Pumps Interventions)</a:t>
            </a:r>
          </a:p>
        </p:txBody>
      </p:sp>
      <p:sp>
        <p:nvSpPr>
          <p:cNvPr id="14" name="Rectangle 13"/>
          <p:cNvSpPr/>
          <p:nvPr/>
        </p:nvSpPr>
        <p:spPr>
          <a:xfrm rot="10800000" flipV="1">
            <a:off x="6365287" y="2515911"/>
            <a:ext cx="5632883"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(Hydrogen Boilers Interventions)</a:t>
            </a:r>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5304" y="2821372"/>
            <a:ext cx="5663955" cy="3398372"/>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65288" y="2825810"/>
            <a:ext cx="5663955" cy="3398373"/>
          </a:xfrm>
          <a:prstGeom prst="rect">
            <a:avLst/>
          </a:prstGeom>
        </p:spPr>
      </p:pic>
      <p:sp>
        <p:nvSpPr>
          <p:cNvPr id="12" name="Rectangle 11"/>
          <p:cNvSpPr/>
          <p:nvPr/>
        </p:nvSpPr>
        <p:spPr>
          <a:xfrm>
            <a:off x="63108" y="2010304"/>
            <a:ext cx="10692189" cy="523220"/>
          </a:xfrm>
          <a:prstGeom prst="rect">
            <a:avLst/>
          </a:prstGeom>
          <a:solidFill>
            <a:schemeClr val="accent4">
              <a:lumMod val="20000"/>
              <a:lumOff val="80000"/>
            </a:schemeClr>
          </a:solidFill>
          <a:ln w="12700">
            <a:solidFill>
              <a:srgbClr val="0070C0"/>
            </a:solidFill>
          </a:ln>
        </p:spPr>
        <p:txBody>
          <a:bodyPr wrap="square">
            <a:spAutoFit/>
          </a:bodyPr>
          <a:lstStyle/>
          <a:p>
            <a:r>
              <a:rPr lang="en-US" sz="1400" b="1" dirty="0">
                <a:latin typeface="Times New Roman" panose="02020603050405020304" pitchFamily="18" charset="0"/>
                <a:cs typeface="Times New Roman" panose="02020603050405020304" pitchFamily="18" charset="0"/>
              </a:rPr>
              <a:t>Note: </a:t>
            </a:r>
            <a:r>
              <a:rPr lang="en-US" sz="1400" dirty="0">
                <a:latin typeface="Times New Roman" panose="02020603050405020304" pitchFamily="18" charset="0"/>
                <a:cs typeface="Times New Roman" panose="02020603050405020304" pitchFamily="18" charset="0"/>
              </a:rPr>
              <a:t>In consideration of customer comfort and affordability, we focus more on technical interventions, such as heat pumps and hydrogen boilers.</a:t>
            </a:r>
          </a:p>
          <a:p>
            <a:r>
              <a:rPr lang="en-US" sz="1400" dirty="0">
                <a:latin typeface="Times New Roman" panose="02020603050405020304" pitchFamily="18" charset="0"/>
                <a:cs typeface="Times New Roman" panose="02020603050405020304" pitchFamily="18" charset="0"/>
              </a:rPr>
              <a:t>The share of heat energy from CHP is excluded when the intervention consists entirely of heat pumps or hydrogen boilers (@ 100%).</a:t>
            </a:r>
          </a:p>
        </p:txBody>
      </p:sp>
    </p:spTree>
    <p:extLst>
      <p:ext uri="{BB962C8B-B14F-4D97-AF65-F5344CB8AC3E}">
        <p14:creationId xmlns:p14="http://schemas.microsoft.com/office/powerpoint/2010/main" val="7879121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76542eb-b6ce-4100-9522-b660400f98f7" xsi:nil="true"/>
    <lcf76f155ced4ddcb4097134ff3c332f xmlns="f536ef2f-e6b5-4303-901d-87bb0cf2604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EB628D5FBCCB499335DD63D199A7DC" ma:contentTypeVersion="15" ma:contentTypeDescription="Create a new document." ma:contentTypeScope="" ma:versionID="ac9e682f45605fd8d805770343a032c5">
  <xsd:schema xmlns:xsd="http://www.w3.org/2001/XMLSchema" xmlns:xs="http://www.w3.org/2001/XMLSchema" xmlns:p="http://schemas.microsoft.com/office/2006/metadata/properties" xmlns:ns2="f536ef2f-e6b5-4303-901d-87bb0cf2604c" xmlns:ns3="476542eb-b6ce-4100-9522-b660400f98f7" targetNamespace="http://schemas.microsoft.com/office/2006/metadata/properties" ma:root="true" ma:fieldsID="c44684b0679be72805c76d50a0d1e27e" ns2:_="" ns3:_="">
    <xsd:import namespace="f536ef2f-e6b5-4303-901d-87bb0cf2604c"/>
    <xsd:import namespace="476542eb-b6ce-4100-9522-b660400f98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6ef2f-e6b5-4303-901d-87bb0cf260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a7a97d3-a1e8-4e72-aadf-490c0711cb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6542eb-b6ce-4100-9522-b660400f98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bc7a343-21fc-43ba-86a2-8d67b23d67ec}" ma:internalName="TaxCatchAll" ma:showField="CatchAllData" ma:web="476542eb-b6ce-4100-9522-b660400f98f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937ACE-91BC-46F4-97E0-5EA044B4412E}">
  <ds:schemaRefs>
    <ds:schemaRef ds:uri="http://schemas.openxmlformats.org/package/2006/metadata/core-properties"/>
    <ds:schemaRef ds:uri="http://purl.org/dc/elements/1.1/"/>
    <ds:schemaRef ds:uri="http://schemas.microsoft.com/office/infopath/2007/PartnerControls"/>
    <ds:schemaRef ds:uri="f536ef2f-e6b5-4303-901d-87bb0cf2604c"/>
    <ds:schemaRef ds:uri="http://schemas.microsoft.com/office/2006/documentManagement/types"/>
    <ds:schemaRef ds:uri="http://schemas.microsoft.com/office/2006/metadata/properties"/>
    <ds:schemaRef ds:uri="http://purl.org/dc/terms/"/>
    <ds:schemaRef ds:uri="http://purl.org/dc/dcmitype/"/>
    <ds:schemaRef ds:uri="476542eb-b6ce-4100-9522-b660400f98f7"/>
    <ds:schemaRef ds:uri="http://www.w3.org/XML/1998/namespace"/>
  </ds:schemaRefs>
</ds:datastoreItem>
</file>

<file path=customXml/itemProps2.xml><?xml version="1.0" encoding="utf-8"?>
<ds:datastoreItem xmlns:ds="http://schemas.openxmlformats.org/officeDocument/2006/customXml" ds:itemID="{85189230-1FF3-4340-B0E1-FB432C3EF7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6ef2f-e6b5-4303-901d-87bb0cf2604c"/>
    <ds:schemaRef ds:uri="476542eb-b6ce-4100-9522-b660400f98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706C82-9A35-4FC9-80CF-94C79D8B99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15147</TotalTime>
  <Words>2153</Words>
  <Application>Microsoft Office PowerPoint</Application>
  <PresentationFormat>Widescreen</PresentationFormat>
  <Paragraphs>357</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 Narrow</vt:lpstr>
      <vt:lpstr>Arial</vt:lpstr>
      <vt:lpstr>Calibri</vt:lpstr>
      <vt:lpstr>Cambria Math</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Lamb</dc:creator>
  <cp:lastModifiedBy>Mohamed Abuella</cp:lastModifiedBy>
  <cp:revision>500</cp:revision>
  <dcterms:created xsi:type="dcterms:W3CDTF">2023-10-05T16:02:21Z</dcterms:created>
  <dcterms:modified xsi:type="dcterms:W3CDTF">2025-05-07T04:07:40Z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0x010100F2EB628D5FBCCB499335DD63D199A7DC</vt:lpwstr>
  </property>
  <property fmtid="{D5CDD505-2E9C-101B-9397-08002B2CF9AE}" pid="3" name="MediaServiceImageTags">
    <vt:lpwstr/>
  </property>
</Properties>
</file>